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0" r:id="rId2"/>
    <p:sldMasterId id="2147483682" r:id="rId3"/>
    <p:sldMasterId id="2147483693" r:id="rId4"/>
  </p:sldMasterIdLst>
  <p:sldIdLst>
    <p:sldId id="256" r:id="rId5"/>
    <p:sldId id="257" r:id="rId6"/>
    <p:sldId id="263" r:id="rId7"/>
    <p:sldId id="264" r:id="rId8"/>
    <p:sldId id="265" r:id="rId9"/>
    <p:sldId id="271" r:id="rId10"/>
    <p:sldId id="284" r:id="rId11"/>
    <p:sldId id="269" r:id="rId12"/>
    <p:sldId id="270" r:id="rId13"/>
    <p:sldId id="258" r:id="rId14"/>
    <p:sldId id="262" r:id="rId15"/>
    <p:sldId id="259" r:id="rId16"/>
    <p:sldId id="266" r:id="rId17"/>
    <p:sldId id="260" r:id="rId18"/>
    <p:sldId id="267" r:id="rId19"/>
    <p:sldId id="272" r:id="rId20"/>
    <p:sldId id="273" r:id="rId21"/>
    <p:sldId id="261" r:id="rId22"/>
    <p:sldId id="268" r:id="rId23"/>
    <p:sldId id="282" r:id="rId24"/>
    <p:sldId id="283" r:id="rId25"/>
    <p:sldId id="274" r:id="rId26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7D7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sl-SI" smtClean="0"/>
              <a:t>Kliknite, če želite urediti slog naslova matrice</a:t>
            </a:r>
            <a:endParaRPr lang="sl-SI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Kliknite, če želite urediti slog podnaslova matrice</a:t>
            </a:r>
            <a:endParaRPr lang="sl-SI" dirty="0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4D5ED-1574-49BB-835E-099A76F9E64E}" type="datetimeFigureOut">
              <a:rPr lang="sl-SI" smtClean="0"/>
              <a:pPr/>
              <a:t>15.1.2016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>
          <a:xfrm>
            <a:off x="467544" y="6381328"/>
            <a:ext cx="2133600" cy="365125"/>
          </a:xfrm>
        </p:spPr>
        <p:txBody>
          <a:bodyPr/>
          <a:lstStyle/>
          <a:p>
            <a:fld id="{CF367C34-CCD4-4E2A-B5A8-44DFDA0AF9BD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4D5ED-1574-49BB-835E-099A76F9E64E}" type="datetimeFigureOut">
              <a:rPr lang="sl-SI" smtClean="0"/>
              <a:pPr/>
              <a:t>15.1.2016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7C34-CCD4-4E2A-B5A8-44DFDA0AF9BD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4D5ED-1574-49BB-835E-099A76F9E64E}" type="datetimeFigureOut">
              <a:rPr lang="sl-SI" smtClean="0"/>
              <a:pPr/>
              <a:t>15.1.2016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7C34-CCD4-4E2A-B5A8-44DFDA0AF9BD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4D5ED-1574-49BB-835E-099A76F9E64E}" type="datetimeFigureOut">
              <a:rPr lang="sl-SI" smtClean="0"/>
              <a:pPr/>
              <a:t>15.1.2016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7C34-CCD4-4E2A-B5A8-44DFDA0AF9BD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4D5ED-1574-49BB-835E-099A76F9E64E}" type="datetimeFigureOut">
              <a:rPr lang="sl-SI" smtClean="0"/>
              <a:pPr/>
              <a:t>15.1.2016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7C34-CCD4-4E2A-B5A8-44DFDA0AF9BD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4D5ED-1574-49BB-835E-099A76F9E64E}" type="datetimeFigureOut">
              <a:rPr lang="sl-SI" smtClean="0"/>
              <a:pPr/>
              <a:t>15.1.2016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7C34-CCD4-4E2A-B5A8-44DFDA0AF9BD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l-SI" smtClean="0"/>
              <a:t>Kliknite ikono, če želite dodati sliko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4D5ED-1574-49BB-835E-099A76F9E64E}" type="datetimeFigureOut">
              <a:rPr lang="sl-SI" smtClean="0"/>
              <a:pPr/>
              <a:t>15.1.2016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7C34-CCD4-4E2A-B5A8-44DFDA0AF9BD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4D5ED-1574-49BB-835E-099A76F9E64E}" type="datetimeFigureOut">
              <a:rPr lang="sl-SI" smtClean="0"/>
              <a:pPr/>
              <a:t>15.1.2016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7C34-CCD4-4E2A-B5A8-44DFDA0AF9BD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4D5ED-1574-49BB-835E-099A76F9E64E}" type="datetimeFigureOut">
              <a:rPr lang="sl-SI" smtClean="0"/>
              <a:pPr/>
              <a:t>15.1.2016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7C34-CCD4-4E2A-B5A8-44DFDA0AF9BD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Kliknite, če želite urediti slog podnaslova matrice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C4CCC-9C41-423E-86CA-A49AE893E9F8}" type="datetimeFigureOut">
              <a:rPr lang="sl-SI" smtClean="0"/>
              <a:pPr/>
              <a:t>15.1.2016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8A1C-B158-4606-8658-46A58435D4F3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C4CCC-9C41-423E-86CA-A49AE893E9F8}" type="datetimeFigureOut">
              <a:rPr lang="sl-SI" smtClean="0"/>
              <a:pPr/>
              <a:t>15.1.2016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8A1C-B158-4606-8658-46A58435D4F3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C4CCC-9C41-423E-86CA-A49AE893E9F8}" type="datetimeFigureOut">
              <a:rPr lang="sl-SI" smtClean="0"/>
              <a:pPr/>
              <a:t>15.1.2016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8A1C-B158-4606-8658-46A58435D4F3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C4CCC-9C41-423E-86CA-A49AE893E9F8}" type="datetimeFigureOut">
              <a:rPr lang="sl-SI" smtClean="0"/>
              <a:pPr/>
              <a:t>15.1.2016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8A1C-B158-4606-8658-46A58435D4F3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C4CCC-9C41-423E-86CA-A49AE893E9F8}" type="datetimeFigureOut">
              <a:rPr lang="sl-SI" smtClean="0"/>
              <a:pPr/>
              <a:t>15.1.2016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8A1C-B158-4606-8658-46A58435D4F3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C4CCC-9C41-423E-86CA-A49AE893E9F8}" type="datetimeFigureOut">
              <a:rPr lang="sl-SI" smtClean="0"/>
              <a:pPr/>
              <a:t>15.1.2016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8A1C-B158-4606-8658-46A58435D4F3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C4CCC-9C41-423E-86CA-A49AE893E9F8}" type="datetimeFigureOut">
              <a:rPr lang="sl-SI" smtClean="0"/>
              <a:pPr/>
              <a:t>15.1.2016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8A1C-B158-4606-8658-46A58435D4F3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C4CCC-9C41-423E-86CA-A49AE893E9F8}" type="datetimeFigureOut">
              <a:rPr lang="sl-SI" smtClean="0"/>
              <a:pPr/>
              <a:t>15.1.2016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8A1C-B158-4606-8658-46A58435D4F3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l-SI" smtClean="0"/>
              <a:t>Kliknite ikono, če želite dodati sliko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C4CCC-9C41-423E-86CA-A49AE893E9F8}" type="datetimeFigureOut">
              <a:rPr lang="sl-SI" smtClean="0"/>
              <a:pPr/>
              <a:t>15.1.2016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8A1C-B158-4606-8658-46A58435D4F3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C4CCC-9C41-423E-86CA-A49AE893E9F8}" type="datetimeFigureOut">
              <a:rPr lang="sl-SI" smtClean="0"/>
              <a:pPr/>
              <a:t>15.1.2016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8A1C-B158-4606-8658-46A58435D4F3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C4CCC-9C41-423E-86CA-A49AE893E9F8}" type="datetimeFigureOut">
              <a:rPr lang="sl-SI" smtClean="0"/>
              <a:pPr/>
              <a:t>15.1.2016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8A1C-B158-4606-8658-46A58435D4F3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sl-SI" smtClean="0"/>
              <a:t>Kliknite, če želite urediti slog naslova matrice</a:t>
            </a:r>
            <a:endParaRPr lang="sl-SI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Kliknite, če želite urediti slog podnaslova matrice</a:t>
            </a:r>
            <a:endParaRPr lang="sl-SI" dirty="0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C4CCC-9C41-423E-86CA-A49AE893E9F8}" type="datetimeFigureOut">
              <a:rPr lang="sl-SI" smtClean="0"/>
              <a:pPr/>
              <a:t>15.1.2016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>
          <a:xfrm>
            <a:off x="467544" y="6381328"/>
            <a:ext cx="2133600" cy="365125"/>
          </a:xfrm>
        </p:spPr>
        <p:txBody>
          <a:bodyPr/>
          <a:lstStyle/>
          <a:p>
            <a:fld id="{F4988A1C-B158-4606-8658-46A58435D4F3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C4CCC-9C41-423E-86CA-A49AE893E9F8}" type="datetimeFigureOut">
              <a:rPr lang="sl-SI" smtClean="0"/>
              <a:pPr/>
              <a:t>15.1.2016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8A1C-B158-4606-8658-46A58435D4F3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C4CCC-9C41-423E-86CA-A49AE893E9F8}" type="datetimeFigureOut">
              <a:rPr lang="sl-SI" smtClean="0"/>
              <a:pPr/>
              <a:t>15.1.2016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8A1C-B158-4606-8658-46A58435D4F3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C4CCC-9C41-423E-86CA-A49AE893E9F8}" type="datetimeFigureOut">
              <a:rPr lang="sl-SI" smtClean="0"/>
              <a:pPr/>
              <a:t>15.1.2016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8A1C-B158-4606-8658-46A58435D4F3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C4CCC-9C41-423E-86CA-A49AE893E9F8}" type="datetimeFigureOut">
              <a:rPr lang="sl-SI" smtClean="0"/>
              <a:pPr/>
              <a:t>15.1.2016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8A1C-B158-4606-8658-46A58435D4F3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C4CCC-9C41-423E-86CA-A49AE893E9F8}" type="datetimeFigureOut">
              <a:rPr lang="sl-SI" smtClean="0"/>
              <a:pPr/>
              <a:t>15.1.2016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8A1C-B158-4606-8658-46A58435D4F3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l-SI" smtClean="0"/>
              <a:t>Kliknite ikono, če želite dodati sliko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C4CCC-9C41-423E-86CA-A49AE893E9F8}" type="datetimeFigureOut">
              <a:rPr lang="sl-SI" smtClean="0"/>
              <a:pPr/>
              <a:t>15.1.2016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8A1C-B158-4606-8658-46A58435D4F3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C4CCC-9C41-423E-86CA-A49AE893E9F8}" type="datetimeFigureOut">
              <a:rPr lang="sl-SI" smtClean="0"/>
              <a:pPr/>
              <a:t>15.1.2016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8A1C-B158-4606-8658-46A58435D4F3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C4CCC-9C41-423E-86CA-A49AE893E9F8}" type="datetimeFigureOut">
              <a:rPr lang="sl-SI" smtClean="0"/>
              <a:pPr/>
              <a:t>15.1.2016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8A1C-B158-4606-8658-46A58435D4F3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Kliknite, če želite urediti slog podnaslova matrice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C4CCC-9C41-423E-86CA-A49AE893E9F8}" type="datetimeFigureOut">
              <a:rPr lang="sl-SI" smtClean="0"/>
              <a:pPr/>
              <a:t>15.1.2016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8A1C-B158-4606-8658-46A58435D4F3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C4CCC-9C41-423E-86CA-A49AE893E9F8}" type="datetimeFigureOut">
              <a:rPr lang="sl-SI" smtClean="0"/>
              <a:pPr/>
              <a:t>15.1.2016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8A1C-B158-4606-8658-46A58435D4F3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C4CCC-9C41-423E-86CA-A49AE893E9F8}" type="datetimeFigureOut">
              <a:rPr lang="sl-SI" smtClean="0"/>
              <a:pPr/>
              <a:t>15.1.2016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8A1C-B158-4606-8658-46A58435D4F3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C4CCC-9C41-423E-86CA-A49AE893E9F8}" type="datetimeFigureOut">
              <a:rPr lang="sl-SI" smtClean="0"/>
              <a:pPr/>
              <a:t>15.1.2016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8A1C-B158-4606-8658-46A58435D4F3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C4CCC-9C41-423E-86CA-A49AE893E9F8}" type="datetimeFigureOut">
              <a:rPr lang="sl-SI" smtClean="0"/>
              <a:pPr/>
              <a:t>15.1.2016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8A1C-B158-4606-8658-46A58435D4F3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C4CCC-9C41-423E-86CA-A49AE893E9F8}" type="datetimeFigureOut">
              <a:rPr lang="sl-SI" smtClean="0"/>
              <a:pPr/>
              <a:t>15.1.2016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8A1C-B158-4606-8658-46A58435D4F3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C4CCC-9C41-423E-86CA-A49AE893E9F8}" type="datetimeFigureOut">
              <a:rPr lang="sl-SI" smtClean="0"/>
              <a:pPr/>
              <a:t>15.1.2016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8A1C-B158-4606-8658-46A58435D4F3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C4CCC-9C41-423E-86CA-A49AE893E9F8}" type="datetimeFigureOut">
              <a:rPr lang="sl-SI" smtClean="0"/>
              <a:pPr/>
              <a:t>15.1.2016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8A1C-B158-4606-8658-46A58435D4F3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l-SI" smtClean="0"/>
              <a:t>Kliknite ikono, če želite dodati sliko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C4CCC-9C41-423E-86CA-A49AE893E9F8}" type="datetimeFigureOut">
              <a:rPr lang="sl-SI" smtClean="0"/>
              <a:pPr/>
              <a:t>15.1.2016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8A1C-B158-4606-8658-46A58435D4F3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C4CCC-9C41-423E-86CA-A49AE893E9F8}" type="datetimeFigureOut">
              <a:rPr lang="sl-SI" smtClean="0"/>
              <a:pPr/>
              <a:t>15.1.2016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8A1C-B158-4606-8658-46A58435D4F3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C4CCC-9C41-423E-86CA-A49AE893E9F8}" type="datetimeFigureOut">
              <a:rPr lang="sl-SI" smtClean="0"/>
              <a:pPr/>
              <a:t>15.1.2016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8A1C-B158-4606-8658-46A58435D4F3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25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dirty="0" smtClean="0"/>
              <a:t>Kliknite, če želite urediti slog naslova matrice</a:t>
            </a:r>
            <a:endParaRPr lang="sl-SI" dirty="0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dirty="0" smtClean="0"/>
              <a:t>Kliknite, če želite urediti sloge besedila matrice</a:t>
            </a:r>
          </a:p>
          <a:p>
            <a:pPr lvl="1"/>
            <a:r>
              <a:rPr lang="sl-SI" dirty="0" smtClean="0"/>
              <a:t>Druga raven</a:t>
            </a:r>
          </a:p>
          <a:p>
            <a:pPr lvl="2"/>
            <a:r>
              <a:rPr lang="sl-SI" dirty="0" smtClean="0"/>
              <a:t>Tretja raven</a:t>
            </a:r>
          </a:p>
          <a:p>
            <a:pPr lvl="3"/>
            <a:r>
              <a:rPr lang="sl-SI" dirty="0" smtClean="0"/>
              <a:t>Četrta raven</a:t>
            </a:r>
          </a:p>
          <a:p>
            <a:pPr lvl="4"/>
            <a:r>
              <a:rPr lang="sl-SI" dirty="0" smtClean="0"/>
              <a:t>Peta raven</a:t>
            </a:r>
            <a:endParaRPr lang="sl-SI" dirty="0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84D5ED-1574-49BB-835E-099A76F9E64E}" type="datetimeFigureOut">
              <a:rPr lang="sl-SI" smtClean="0"/>
              <a:pPr/>
              <a:t>15.1.2016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367C34-CCD4-4E2A-B5A8-44DFDA0AF9BD}" type="slidenum">
              <a:rPr lang="sl-SI" smtClean="0"/>
              <a:pPr/>
              <a:t>‹#›</a:t>
            </a:fld>
            <a:endParaRPr lang="sl-SI"/>
          </a:p>
        </p:txBody>
      </p:sp>
      <p:sp>
        <p:nvSpPr>
          <p:cNvPr id="9" name="Pravokotnik 8"/>
          <p:cNvSpPr/>
          <p:nvPr/>
        </p:nvSpPr>
        <p:spPr>
          <a:xfrm>
            <a:off x="0" y="5877272"/>
            <a:ext cx="9144000" cy="980728"/>
          </a:xfrm>
          <a:prstGeom prst="rect">
            <a:avLst/>
          </a:prstGeom>
          <a:solidFill>
            <a:srgbClr val="FFFFFF"/>
          </a:solidFill>
          <a:ln w="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8" name="Slika 7" descr="imago_logo_h1_rgb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339752" y="5661248"/>
            <a:ext cx="3657607" cy="1371603"/>
          </a:xfrm>
          <a:prstGeom prst="rect">
            <a:avLst/>
          </a:prstGeom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BC4CCC-9C41-423E-86CA-A49AE893E9F8}" type="datetimeFigureOut">
              <a:rPr lang="sl-SI" smtClean="0"/>
              <a:pPr/>
              <a:t>15.1.2016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988A1C-B158-4606-8658-46A58435D4F3}" type="slidenum">
              <a:rPr lang="sl-SI" smtClean="0"/>
              <a:pPr/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dirty="0" smtClean="0"/>
              <a:t>Kliknite, če želite urediti slog naslova matrice</a:t>
            </a:r>
            <a:endParaRPr lang="sl-SI" dirty="0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dirty="0" smtClean="0"/>
              <a:t>Kliknite, če želite urediti sloge besedila matrice</a:t>
            </a:r>
          </a:p>
          <a:p>
            <a:pPr lvl="1"/>
            <a:r>
              <a:rPr lang="sl-SI" dirty="0" smtClean="0"/>
              <a:t>Druga raven</a:t>
            </a:r>
          </a:p>
          <a:p>
            <a:pPr lvl="2"/>
            <a:r>
              <a:rPr lang="sl-SI" dirty="0" smtClean="0"/>
              <a:t>Tretja raven</a:t>
            </a:r>
          </a:p>
          <a:p>
            <a:pPr lvl="3"/>
            <a:r>
              <a:rPr lang="sl-SI" dirty="0" smtClean="0"/>
              <a:t>Četrta raven</a:t>
            </a:r>
          </a:p>
          <a:p>
            <a:pPr lvl="4"/>
            <a:r>
              <a:rPr lang="sl-SI" dirty="0" smtClean="0"/>
              <a:t>Peta raven</a:t>
            </a:r>
            <a:endParaRPr lang="sl-SI" dirty="0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84D5ED-1574-49BB-835E-099A76F9E64E}" type="datetimeFigureOut">
              <a:rPr lang="sl-SI" smtClean="0"/>
              <a:pPr/>
              <a:t>15.1.2016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367C34-CCD4-4E2A-B5A8-44DFDA0AF9BD}" type="slidenum">
              <a:rPr lang="sl-SI" smtClean="0"/>
              <a:pPr/>
              <a:t>‹#›</a:t>
            </a:fld>
            <a:endParaRPr lang="sl-SI"/>
          </a:p>
        </p:txBody>
      </p:sp>
      <p:sp>
        <p:nvSpPr>
          <p:cNvPr id="9" name="Pravokotnik 8"/>
          <p:cNvSpPr/>
          <p:nvPr/>
        </p:nvSpPr>
        <p:spPr>
          <a:xfrm>
            <a:off x="0" y="5877272"/>
            <a:ext cx="9144000" cy="980728"/>
          </a:xfrm>
          <a:prstGeom prst="rect">
            <a:avLst/>
          </a:prstGeom>
          <a:solidFill>
            <a:srgbClr val="FFFFFF"/>
          </a:solidFill>
          <a:ln w="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8" name="Slika 7" descr="imago_logo_h1_rgb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339752" y="5661248"/>
            <a:ext cx="3657607" cy="1371603"/>
          </a:xfrm>
          <a:prstGeom prst="rect">
            <a:avLst/>
          </a:prstGeom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BC4CCC-9C41-423E-86CA-A49AE893E9F8}" type="datetimeFigureOut">
              <a:rPr lang="sl-SI" smtClean="0"/>
              <a:pPr/>
              <a:t>15.1.2016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988A1C-B158-4606-8658-46A58435D4F3}" type="slidenum">
              <a:rPr lang="sl-SI" smtClean="0"/>
              <a:pPr/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magosloveniae.net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hyperlink" Target="http://www.imagosloveniae.net/" TargetMode="External"/><Relationship Id="rId7" Type="http://schemas.openxmlformats.org/officeDocument/2006/relationships/hyperlink" Target="https://twitter.com/ImagoSloveniae" TargetMode="External"/><Relationship Id="rId2" Type="http://schemas.openxmlformats.org/officeDocument/2006/relationships/hyperlink" Target="mailto:imago@siol.net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gif"/><Relationship Id="rId5" Type="http://schemas.openxmlformats.org/officeDocument/2006/relationships/hyperlink" Target="https://www.facebook.com/imago.sloveniae" TargetMode="Externa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7" name="Ograda slike 6" descr="01-foto_Janez Kotar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>
          <a:xfrm>
            <a:off x="2404" y="736810"/>
            <a:ext cx="9139192" cy="61211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Ograda besedila 5"/>
          <p:cNvSpPr>
            <a:spLocks noGrp="1"/>
          </p:cNvSpPr>
          <p:nvPr>
            <p:ph type="body" sz="half" idx="2"/>
          </p:nvPr>
        </p:nvSpPr>
        <p:spPr>
          <a:xfrm>
            <a:off x="0" y="0"/>
            <a:ext cx="9144000" cy="2132856"/>
          </a:xfrm>
          <a:solidFill>
            <a:schemeClr val="bg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sl-SI" sz="4400" b="1" dirty="0" smtClean="0">
                <a:latin typeface="Times New Roman" pitchFamily="18" charset="0"/>
                <a:cs typeface="Times New Roman" pitchFamily="18" charset="0"/>
              </a:rPr>
              <a:t>POKROVITELJSTVO</a:t>
            </a:r>
            <a:endParaRPr lang="sl-SI" sz="4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Slika 7" descr="imago_logo_h1_rgb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404664"/>
            <a:ext cx="5769841" cy="21602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b="1" dirty="0" smtClean="0">
                <a:latin typeface="Times New Roman" pitchFamily="18" charset="0"/>
                <a:cs typeface="Times New Roman" pitchFamily="18" charset="0"/>
              </a:rPr>
              <a:t>O IMAGU SLOVENIAE</a:t>
            </a:r>
            <a:endParaRPr lang="sl-SI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19256" cy="4525963"/>
          </a:xfrm>
        </p:spPr>
        <p:txBody>
          <a:bodyPr/>
          <a:lstStyle/>
          <a:p>
            <a:r>
              <a:rPr lang="sl-SI" sz="2400" dirty="0" smtClean="0">
                <a:latin typeface="Times New Roman" pitchFamily="18" charset="0"/>
                <a:cs typeface="Times New Roman" pitchFamily="18" charset="0"/>
              </a:rPr>
              <a:t>28 let delovanja</a:t>
            </a:r>
          </a:p>
          <a:p>
            <a:r>
              <a:rPr lang="sl-SI" sz="2400" dirty="0" smtClean="0">
                <a:latin typeface="Times New Roman" pitchFamily="18" charset="0"/>
                <a:cs typeface="Times New Roman" pitchFamily="18" charset="0"/>
              </a:rPr>
              <a:t>več kot 2.000 koncertov</a:t>
            </a:r>
          </a:p>
          <a:p>
            <a:r>
              <a:rPr lang="sl-SI" sz="2400" dirty="0" smtClean="0">
                <a:latin typeface="Times New Roman" pitchFamily="18" charset="0"/>
                <a:cs typeface="Times New Roman" pitchFamily="18" charset="0"/>
              </a:rPr>
              <a:t>10.000 vrhunskih glasbenikov</a:t>
            </a:r>
          </a:p>
          <a:p>
            <a:r>
              <a:rPr lang="sl-SI" sz="2400" dirty="0" smtClean="0">
                <a:latin typeface="Times New Roman" pitchFamily="18" charset="0"/>
                <a:cs typeface="Times New Roman" pitchFamily="18" charset="0"/>
              </a:rPr>
              <a:t>milijon obiskovalcev</a:t>
            </a:r>
          </a:p>
          <a:p>
            <a:r>
              <a:rPr lang="sl-SI" sz="2400" dirty="0" smtClean="0">
                <a:latin typeface="Times New Roman" pitchFamily="18" charset="0"/>
                <a:cs typeface="Times New Roman" pitchFamily="18" charset="0"/>
              </a:rPr>
              <a:t>kulturna mreža 20 občin in krajev po Sloveniji in v zamejstvu</a:t>
            </a:r>
          </a:p>
          <a:p>
            <a:r>
              <a:rPr lang="sl-SI" sz="2400" dirty="0" smtClean="0">
                <a:latin typeface="Times New Roman" pitchFamily="18" charset="0"/>
                <a:cs typeface="Times New Roman" pitchFamily="18" charset="0"/>
              </a:rPr>
              <a:t>6 mednarodnih festivalov in koncertnih ciklov</a:t>
            </a:r>
          </a:p>
          <a:p>
            <a:r>
              <a:rPr lang="sl-SI" sz="2400" dirty="0" smtClean="0">
                <a:latin typeface="Times New Roman" pitchFamily="18" charset="0"/>
                <a:cs typeface="Times New Roman" pitchFamily="18" charset="0"/>
              </a:rPr>
              <a:t>Galerija Janeza Boljke</a:t>
            </a:r>
          </a:p>
          <a:p>
            <a:endParaRPr lang="sl-SI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sl-SI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b="1" dirty="0" smtClean="0">
                <a:latin typeface="Times New Roman" pitchFamily="18" charset="0"/>
                <a:cs typeface="Times New Roman" pitchFamily="18" charset="0"/>
              </a:rPr>
              <a:t>ZAKAJ POSTATI POKROVITELJ IMAGO SLOVENIAE</a:t>
            </a:r>
            <a:endParaRPr lang="sl-SI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683568" y="1600200"/>
            <a:ext cx="7920880" cy="4525963"/>
          </a:xfrm>
        </p:spPr>
        <p:txBody>
          <a:bodyPr>
            <a:normAutofit/>
          </a:bodyPr>
          <a:lstStyle/>
          <a:p>
            <a:pPr marL="457200" indent="-457200">
              <a:buNone/>
            </a:pPr>
            <a:r>
              <a:rPr lang="sl-SI" sz="2000" b="1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sl-SI" sz="1900" b="1" dirty="0" smtClean="0">
                <a:latin typeface="Times New Roman" pitchFamily="18" charset="0"/>
                <a:cs typeface="Times New Roman" pitchFamily="18" charset="0"/>
              </a:rPr>
              <a:t>UČINKOVITA PROMOCIJA POKROVITELJA</a:t>
            </a:r>
          </a:p>
          <a:p>
            <a:pPr marL="457200" indent="-457200"/>
            <a:r>
              <a:rPr lang="sl-SI" sz="1900" dirty="0" smtClean="0">
                <a:latin typeface="Times New Roman" pitchFamily="18" charset="0"/>
                <a:cs typeface="Times New Roman" pitchFamily="18" charset="0"/>
              </a:rPr>
              <a:t>veliko število obiskovalcev prireditev, </a:t>
            </a:r>
          </a:p>
          <a:p>
            <a:pPr marL="457200" indent="-457200"/>
            <a:r>
              <a:rPr lang="sl-SI" sz="1900" dirty="0" smtClean="0">
                <a:latin typeface="Times New Roman" pitchFamily="18" charset="0"/>
                <a:cs typeface="Times New Roman" pitchFamily="18" charset="0"/>
              </a:rPr>
              <a:t>definirana ciljna skupina: srednja generacija, intelektualci,</a:t>
            </a:r>
          </a:p>
          <a:p>
            <a:pPr marL="457200" indent="-457200"/>
            <a:r>
              <a:rPr lang="sl-SI" sz="1900" dirty="0" smtClean="0">
                <a:latin typeface="Times New Roman" pitchFamily="18" charset="0"/>
                <a:cs typeface="Times New Roman" pitchFamily="18" charset="0"/>
              </a:rPr>
              <a:t>velika medijska odmevnost projekta,</a:t>
            </a:r>
          </a:p>
          <a:p>
            <a:pPr marL="457200" indent="-457200"/>
            <a:r>
              <a:rPr lang="sl-SI" sz="1900" dirty="0" smtClean="0">
                <a:latin typeface="Times New Roman" pitchFamily="18" charset="0"/>
                <a:cs typeface="Times New Roman" pitchFamily="18" charset="0"/>
              </a:rPr>
              <a:t>veliko različnih komunikacijskih orodij in promocijskih možnosti,</a:t>
            </a:r>
          </a:p>
          <a:p>
            <a:pPr marL="457200" indent="-457200"/>
            <a:r>
              <a:rPr lang="sl-SI" sz="1900" dirty="0" smtClean="0">
                <a:latin typeface="Times New Roman" pitchFamily="18" charset="0"/>
                <a:cs typeface="Times New Roman" pitchFamily="18" charset="0"/>
              </a:rPr>
              <a:t>visoka kakovost umetniških vsebin in izvajalcev.</a:t>
            </a:r>
          </a:p>
          <a:p>
            <a:pPr marL="457200" indent="-457200">
              <a:buNone/>
            </a:pPr>
            <a:endParaRPr lang="sl-SI" sz="19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None/>
            </a:pPr>
            <a:r>
              <a:rPr lang="sl-SI" sz="1900" b="1" dirty="0" smtClean="0">
                <a:latin typeface="Times New Roman" pitchFamily="18" charset="0"/>
                <a:cs typeface="Times New Roman" pitchFamily="18" charset="0"/>
              </a:rPr>
              <a:t>2. DRUŽBENA ODGOVORNOST</a:t>
            </a:r>
          </a:p>
          <a:p>
            <a:pPr marL="457200" indent="-457200"/>
            <a:r>
              <a:rPr lang="sl-SI" sz="1900" dirty="0" smtClean="0">
                <a:latin typeface="Times New Roman" pitchFamily="18" charset="0"/>
                <a:cs typeface="Times New Roman" pitchFamily="18" charset="0"/>
              </a:rPr>
              <a:t>dostopnost in mobilnost kulturnih dobrin,</a:t>
            </a:r>
          </a:p>
          <a:p>
            <a:pPr marL="457200" indent="-457200"/>
            <a:r>
              <a:rPr lang="sl-SI" sz="1900" dirty="0" smtClean="0">
                <a:latin typeface="Times New Roman" pitchFamily="18" charset="0"/>
                <a:cs typeface="Times New Roman" pitchFamily="18" charset="0"/>
              </a:rPr>
              <a:t>mladi umetniki,</a:t>
            </a:r>
          </a:p>
          <a:p>
            <a:pPr marL="457200" indent="-457200"/>
            <a:r>
              <a:rPr lang="sl-SI" sz="1900" dirty="0" smtClean="0">
                <a:latin typeface="Times New Roman" pitchFamily="18" charset="0"/>
                <a:cs typeface="Times New Roman" pitchFamily="18" charset="0"/>
              </a:rPr>
              <a:t>promocija slovenskega ustvarjanja in poustvarjanja,</a:t>
            </a:r>
          </a:p>
          <a:p>
            <a:pPr marL="457200" indent="-457200"/>
            <a:r>
              <a:rPr lang="sl-SI" sz="1900" dirty="0" smtClean="0">
                <a:latin typeface="Times New Roman" pitchFamily="18" charset="0"/>
                <a:cs typeface="Times New Roman" pitchFamily="18" charset="0"/>
              </a:rPr>
              <a:t>veliko število sodelujočih glasbenikov in drugih umetnikov.</a:t>
            </a:r>
          </a:p>
          <a:p>
            <a:pPr marL="457200" indent="-457200">
              <a:buNone/>
            </a:pPr>
            <a:endParaRPr lang="sl-SI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endParaRPr lang="sl-SI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endParaRPr lang="sl-SI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sz="4000" b="1" dirty="0" smtClean="0">
                <a:latin typeface="Times New Roman" pitchFamily="18" charset="0"/>
                <a:cs typeface="Times New Roman" pitchFamily="18" charset="0"/>
              </a:rPr>
              <a:t>STATISTIKA PROJEKTA 2015</a:t>
            </a:r>
            <a:endParaRPr lang="sl-SI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899592" y="1600200"/>
            <a:ext cx="7704856" cy="4525963"/>
          </a:xfrm>
        </p:spPr>
        <p:txBody>
          <a:bodyPr>
            <a:normAutofit/>
          </a:bodyPr>
          <a:lstStyle/>
          <a:p>
            <a:r>
              <a:rPr lang="sl-SI" sz="1900" b="1" dirty="0" smtClean="0">
                <a:latin typeface="Times New Roman" pitchFamily="18" charset="0"/>
                <a:cs typeface="Times New Roman" pitchFamily="18" charset="0"/>
              </a:rPr>
              <a:t>81 koncertov</a:t>
            </a:r>
          </a:p>
          <a:p>
            <a:r>
              <a:rPr lang="sl-SI" sz="1900" b="1" dirty="0" smtClean="0">
                <a:latin typeface="Times New Roman" pitchFamily="18" charset="0"/>
                <a:cs typeface="Times New Roman" pitchFamily="18" charset="0"/>
              </a:rPr>
              <a:t>25</a:t>
            </a:r>
            <a:r>
              <a:rPr lang="sl-SI" sz="1900" dirty="0" smtClean="0">
                <a:latin typeface="Times New Roman" pitchFamily="18" charset="0"/>
                <a:cs typeface="Times New Roman" pitchFamily="18" charset="0"/>
              </a:rPr>
              <a:t> koncertnih </a:t>
            </a:r>
            <a:r>
              <a:rPr lang="sl-SI" sz="1900" b="1" dirty="0" smtClean="0">
                <a:latin typeface="Times New Roman" pitchFamily="18" charset="0"/>
                <a:cs typeface="Times New Roman" pitchFamily="18" charset="0"/>
              </a:rPr>
              <a:t>prizorišč</a:t>
            </a:r>
            <a:r>
              <a:rPr lang="sl-SI" sz="1900" dirty="0" smtClean="0">
                <a:latin typeface="Times New Roman" pitchFamily="18" charset="0"/>
                <a:cs typeface="Times New Roman" pitchFamily="18" charset="0"/>
              </a:rPr>
              <a:t> po Sloveniji in zamejstvu</a:t>
            </a:r>
          </a:p>
          <a:p>
            <a:r>
              <a:rPr lang="sl-SI" sz="1900" b="1" dirty="0" smtClean="0">
                <a:latin typeface="Times New Roman" pitchFamily="18" charset="0"/>
                <a:cs typeface="Times New Roman" pitchFamily="18" charset="0"/>
              </a:rPr>
              <a:t>22 spremljevalnih dogodkov </a:t>
            </a:r>
            <a:r>
              <a:rPr lang="sl-SI" sz="1900" dirty="0" smtClean="0">
                <a:latin typeface="Times New Roman" pitchFamily="18" charset="0"/>
                <a:cs typeface="Times New Roman" pitchFamily="18" charset="0"/>
              </a:rPr>
              <a:t>(literarni in plesni dogodki, glasbene delavnice, prireditve za otroke, okrogle mize …)</a:t>
            </a:r>
          </a:p>
          <a:p>
            <a:r>
              <a:rPr lang="sl-SI" sz="1900" dirty="0" smtClean="0">
                <a:latin typeface="Times New Roman" pitchFamily="18" charset="0"/>
                <a:cs typeface="Times New Roman" pitchFamily="18" charset="0"/>
              </a:rPr>
              <a:t>več kot </a:t>
            </a:r>
            <a:r>
              <a:rPr lang="sl-SI" sz="1900" b="1" dirty="0" smtClean="0">
                <a:latin typeface="Times New Roman" pitchFamily="18" charset="0"/>
                <a:cs typeface="Times New Roman" pitchFamily="18" charset="0"/>
              </a:rPr>
              <a:t>80.000 obiskovalcev </a:t>
            </a:r>
            <a:r>
              <a:rPr lang="sl-SI" sz="1900" dirty="0" smtClean="0">
                <a:latin typeface="Times New Roman" pitchFamily="18" charset="0"/>
                <a:cs typeface="Times New Roman" pitchFamily="18" charset="0"/>
              </a:rPr>
              <a:t>prireditev</a:t>
            </a:r>
          </a:p>
          <a:p>
            <a:r>
              <a:rPr lang="sl-SI" sz="1900" b="1" dirty="0" smtClean="0">
                <a:latin typeface="Times New Roman" pitchFamily="18" charset="0"/>
                <a:cs typeface="Times New Roman" pitchFamily="18" charset="0"/>
              </a:rPr>
              <a:t>539</a:t>
            </a:r>
            <a:r>
              <a:rPr lang="sl-SI" sz="1900" dirty="0" smtClean="0">
                <a:latin typeface="Times New Roman" pitchFamily="18" charset="0"/>
                <a:cs typeface="Times New Roman" pitchFamily="18" charset="0"/>
              </a:rPr>
              <a:t> domačih in tujih </a:t>
            </a:r>
            <a:r>
              <a:rPr lang="sl-SI" sz="1900" b="1" dirty="0" smtClean="0">
                <a:latin typeface="Times New Roman" pitchFamily="18" charset="0"/>
                <a:cs typeface="Times New Roman" pitchFamily="18" charset="0"/>
              </a:rPr>
              <a:t>glasbenikov</a:t>
            </a:r>
          </a:p>
          <a:p>
            <a:r>
              <a:rPr lang="sl-SI" sz="1900" b="1" dirty="0" smtClean="0">
                <a:latin typeface="Times New Roman" pitchFamily="18" charset="0"/>
                <a:cs typeface="Times New Roman" pitchFamily="18" charset="0"/>
              </a:rPr>
              <a:t>86</a:t>
            </a:r>
            <a:r>
              <a:rPr lang="sl-SI" sz="1900" dirty="0" smtClean="0">
                <a:latin typeface="Times New Roman" pitchFamily="18" charset="0"/>
                <a:cs typeface="Times New Roman" pitchFamily="18" charset="0"/>
              </a:rPr>
              <a:t> znanstvenikov in drugih umetnikov</a:t>
            </a:r>
          </a:p>
          <a:p>
            <a:r>
              <a:rPr lang="sl-SI" sz="1900" b="1" dirty="0" smtClean="0">
                <a:latin typeface="Times New Roman" pitchFamily="18" charset="0"/>
                <a:cs typeface="Times New Roman" pitchFamily="18" charset="0"/>
              </a:rPr>
              <a:t>27</a:t>
            </a:r>
            <a:r>
              <a:rPr lang="sl-SI" sz="1900" dirty="0" smtClean="0">
                <a:latin typeface="Times New Roman" pitchFamily="18" charset="0"/>
                <a:cs typeface="Times New Roman" pitchFamily="18" charset="0"/>
              </a:rPr>
              <a:t> sodelujočih </a:t>
            </a:r>
            <a:r>
              <a:rPr lang="sl-SI" sz="1900" b="1" dirty="0" smtClean="0">
                <a:latin typeface="Times New Roman" pitchFamily="18" charset="0"/>
                <a:cs typeface="Times New Roman" pitchFamily="18" charset="0"/>
              </a:rPr>
              <a:t>držav</a:t>
            </a:r>
          </a:p>
          <a:p>
            <a:r>
              <a:rPr lang="sl-SI" sz="1900" b="1" dirty="0" smtClean="0">
                <a:latin typeface="Times New Roman" pitchFamily="18" charset="0"/>
                <a:cs typeface="Times New Roman" pitchFamily="18" charset="0"/>
              </a:rPr>
              <a:t>mednarodni </a:t>
            </a:r>
            <a:r>
              <a:rPr lang="sl-SI" sz="1900" b="1" dirty="0" err="1" smtClean="0">
                <a:latin typeface="Times New Roman" pitchFamily="18" charset="0"/>
                <a:cs typeface="Times New Roman" pitchFamily="18" charset="0"/>
              </a:rPr>
              <a:t>multidisciplinarni</a:t>
            </a:r>
            <a:r>
              <a:rPr lang="sl-SI" sz="1900" b="1" dirty="0" smtClean="0">
                <a:latin typeface="Times New Roman" pitchFamily="18" charset="0"/>
                <a:cs typeface="Times New Roman" pitchFamily="18" charset="0"/>
              </a:rPr>
              <a:t> simpozij</a:t>
            </a:r>
          </a:p>
          <a:p>
            <a:r>
              <a:rPr lang="sl-SI" sz="1900" b="1" dirty="0" smtClean="0">
                <a:latin typeface="Times New Roman" pitchFamily="18" charset="0"/>
                <a:cs typeface="Times New Roman" pitchFamily="18" charset="0"/>
              </a:rPr>
              <a:t>3 likovne razstave </a:t>
            </a:r>
            <a:r>
              <a:rPr lang="sl-SI" sz="1900" dirty="0" smtClean="0">
                <a:latin typeface="Times New Roman" pitchFamily="18" charset="0"/>
                <a:cs typeface="Times New Roman" pitchFamily="18" charset="0"/>
              </a:rPr>
              <a:t>v Galeriji Janeza Boljke</a:t>
            </a:r>
          </a:p>
          <a:p>
            <a:endParaRPr lang="sl-SI" sz="19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sl-SI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sl-SI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sz="4000" b="1" dirty="0" smtClean="0">
                <a:latin typeface="Times New Roman" pitchFamily="18" charset="0"/>
                <a:cs typeface="Times New Roman" pitchFamily="18" charset="0"/>
              </a:rPr>
              <a:t>ODMEVNOST PROJEKTA 2015</a:t>
            </a:r>
            <a:endParaRPr lang="sl-SI" sz="4000" dirty="0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899592" y="1600200"/>
            <a:ext cx="7704856" cy="4525963"/>
          </a:xfrm>
        </p:spPr>
        <p:txBody>
          <a:bodyPr>
            <a:normAutofit/>
          </a:bodyPr>
          <a:lstStyle/>
          <a:p>
            <a:pPr>
              <a:buNone/>
            </a:pPr>
            <a:endParaRPr lang="sl-SI" sz="19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l-SI" sz="1900" b="1" dirty="0" smtClean="0">
                <a:latin typeface="Times New Roman" pitchFamily="18" charset="0"/>
                <a:cs typeface="Times New Roman" pitchFamily="18" charset="0"/>
              </a:rPr>
              <a:t>59.695 obiskov </a:t>
            </a:r>
            <a:r>
              <a:rPr lang="sl-SI" sz="1900" dirty="0" smtClean="0">
                <a:latin typeface="Times New Roman" pitchFamily="18" charset="0"/>
                <a:cs typeface="Times New Roman" pitchFamily="18" charset="0"/>
              </a:rPr>
              <a:t>naše </a:t>
            </a:r>
            <a:r>
              <a:rPr lang="sl-SI" sz="1900" b="1" dirty="0" smtClean="0">
                <a:latin typeface="Times New Roman" pitchFamily="18" charset="0"/>
                <a:cs typeface="Times New Roman" pitchFamily="18" charset="0"/>
              </a:rPr>
              <a:t>spletne strani </a:t>
            </a:r>
            <a:r>
              <a:rPr lang="sl-SI" sz="1900" dirty="0" smtClean="0">
                <a:latin typeface="Times New Roman" pitchFamily="18" charset="0"/>
                <a:cs typeface="Times New Roman" pitchFamily="18" charset="0"/>
                <a:hlinkClick r:id="rId2"/>
              </a:rPr>
              <a:t>www.imagosloveniae.net</a:t>
            </a:r>
            <a:r>
              <a:rPr lang="sl-SI" sz="1900" dirty="0" smtClean="0">
                <a:latin typeface="Times New Roman" pitchFamily="18" charset="0"/>
                <a:cs typeface="Times New Roman" pitchFamily="18" charset="0"/>
              </a:rPr>
              <a:t> (vir: Google </a:t>
            </a:r>
            <a:r>
              <a:rPr lang="sl-SI" sz="1900" dirty="0" err="1" smtClean="0">
                <a:latin typeface="Times New Roman" pitchFamily="18" charset="0"/>
                <a:cs typeface="Times New Roman" pitchFamily="18" charset="0"/>
              </a:rPr>
              <a:t>Analytics</a:t>
            </a:r>
            <a:r>
              <a:rPr lang="sl-SI" sz="19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sl-SI" sz="1900" b="1" dirty="0" smtClean="0">
                <a:latin typeface="Times New Roman" pitchFamily="18" charset="0"/>
                <a:cs typeface="Times New Roman" pitchFamily="18" charset="0"/>
              </a:rPr>
              <a:t>566.182 € </a:t>
            </a:r>
            <a:r>
              <a:rPr lang="sl-SI" sz="1900" dirty="0" smtClean="0">
                <a:latin typeface="Times New Roman" pitchFamily="18" charset="0"/>
                <a:cs typeface="Times New Roman" pitchFamily="18" charset="0"/>
              </a:rPr>
              <a:t>vrednost objav v medijih (vir: PressClipping Simplia)</a:t>
            </a:r>
          </a:p>
          <a:p>
            <a:r>
              <a:rPr lang="sl-SI" sz="1900" b="1" dirty="0" smtClean="0">
                <a:latin typeface="Times New Roman" pitchFamily="18" charset="0"/>
                <a:cs typeface="Times New Roman" pitchFamily="18" charset="0"/>
              </a:rPr>
              <a:t>4.121 Facebook </a:t>
            </a:r>
            <a:r>
              <a:rPr lang="sl-SI" sz="1900" dirty="0" smtClean="0">
                <a:latin typeface="Times New Roman" pitchFamily="18" charset="0"/>
                <a:cs typeface="Times New Roman" pitchFamily="18" charset="0"/>
              </a:rPr>
              <a:t>sledilcev</a:t>
            </a:r>
          </a:p>
          <a:p>
            <a:r>
              <a:rPr lang="sl-SI" sz="1900" b="1" dirty="0">
                <a:latin typeface="Times New Roman" pitchFamily="18" charset="0"/>
                <a:cs typeface="Times New Roman" pitchFamily="18" charset="0"/>
              </a:rPr>
              <a:t>52.673 različnih aktivnosti </a:t>
            </a:r>
            <a:r>
              <a:rPr lang="sl-SI" sz="1900" dirty="0">
                <a:latin typeface="Times New Roman" pitchFamily="18" charset="0"/>
                <a:cs typeface="Times New Roman" pitchFamily="18" charset="0"/>
              </a:rPr>
              <a:t>s strani </a:t>
            </a:r>
            <a:r>
              <a:rPr lang="sl-SI" sz="1900" dirty="0" smtClean="0">
                <a:latin typeface="Times New Roman" pitchFamily="18" charset="0"/>
                <a:cs typeface="Times New Roman" pitchFamily="18" charset="0"/>
              </a:rPr>
              <a:t>Facebook uporabnikov</a:t>
            </a:r>
            <a:endParaRPr lang="sl-SI" sz="19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l-SI" sz="1900" b="1" dirty="0" smtClean="0">
                <a:latin typeface="Times New Roman" pitchFamily="18" charset="0"/>
                <a:cs typeface="Times New Roman" pitchFamily="18" charset="0"/>
              </a:rPr>
              <a:t>4.500</a:t>
            </a:r>
            <a:r>
              <a:rPr lang="sl-SI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l-SI" sz="1900" b="1" dirty="0" smtClean="0">
                <a:latin typeface="Times New Roman" pitchFamily="18" charset="0"/>
                <a:cs typeface="Times New Roman" pitchFamily="18" charset="0"/>
              </a:rPr>
              <a:t>prejemnikov e-novic</a:t>
            </a:r>
          </a:p>
          <a:p>
            <a:r>
              <a:rPr lang="sl-SI" sz="1900" b="1" dirty="0" smtClean="0">
                <a:latin typeface="Times New Roman" pitchFamily="18" charset="0"/>
                <a:cs typeface="Times New Roman" pitchFamily="18" charset="0"/>
              </a:rPr>
              <a:t>9 avdio posnetih koncertov </a:t>
            </a:r>
            <a:r>
              <a:rPr lang="sl-SI" sz="19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sl-SI" sz="1900" b="1" dirty="0" smtClean="0">
                <a:latin typeface="Times New Roman" pitchFamily="18" charset="0"/>
                <a:cs typeface="Times New Roman" pitchFamily="18" charset="0"/>
              </a:rPr>
              <a:t>Radio Slovenija</a:t>
            </a:r>
            <a:r>
              <a:rPr lang="sl-SI" sz="19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sl-SI" sz="1900" b="1" dirty="0" smtClean="0">
                <a:latin typeface="Times New Roman" pitchFamily="18" charset="0"/>
                <a:cs typeface="Times New Roman" pitchFamily="18" charset="0"/>
              </a:rPr>
              <a:t>3 video posneti koncerti </a:t>
            </a:r>
            <a:r>
              <a:rPr lang="sl-SI" sz="19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sl-SI" sz="1900" b="1" dirty="0" smtClean="0">
                <a:latin typeface="Times New Roman" pitchFamily="18" charset="0"/>
                <a:cs typeface="Times New Roman" pitchFamily="18" charset="0"/>
              </a:rPr>
              <a:t>TV </a:t>
            </a:r>
            <a:r>
              <a:rPr lang="sl-SI" sz="1900" b="1" smtClean="0">
                <a:latin typeface="Times New Roman" pitchFamily="18" charset="0"/>
                <a:cs typeface="Times New Roman" pitchFamily="18" charset="0"/>
              </a:rPr>
              <a:t>Slovenija</a:t>
            </a:r>
            <a:r>
              <a:rPr lang="sl-SI" sz="190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sl-SI" sz="19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l-SI" sz="3600" b="1" dirty="0" smtClean="0">
                <a:latin typeface="Times New Roman" pitchFamily="18" charset="0"/>
                <a:cs typeface="Times New Roman" pitchFamily="18" charset="0"/>
              </a:rPr>
              <a:t>PROGRAMSKI SKLOPI V OKVIRU PROJEKTA IMAGO SLOVENIAE</a:t>
            </a:r>
            <a:endParaRPr lang="sl-SI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683568" y="1600200"/>
            <a:ext cx="7992888" cy="4525963"/>
          </a:xfrm>
        </p:spPr>
        <p:txBody>
          <a:bodyPr/>
          <a:lstStyle/>
          <a:p>
            <a:endParaRPr lang="sl-SI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l-SI" sz="2000" dirty="0" smtClean="0">
                <a:latin typeface="Times New Roman" pitchFamily="18" charset="0"/>
                <a:cs typeface="Times New Roman" pitchFamily="18" charset="0"/>
              </a:rPr>
              <a:t>Poletje v Stari Ljubljani (od 1988)</a:t>
            </a:r>
          </a:p>
          <a:p>
            <a:r>
              <a:rPr lang="sl-SI" sz="2000" dirty="0" smtClean="0">
                <a:latin typeface="Times New Roman" pitchFamily="18" charset="0"/>
                <a:cs typeface="Times New Roman" pitchFamily="18" charset="0"/>
              </a:rPr>
              <a:t>Noči v Stari Ljubljani (od 1988)</a:t>
            </a:r>
          </a:p>
          <a:p>
            <a:r>
              <a:rPr lang="sl-SI" sz="2000" dirty="0" smtClean="0">
                <a:latin typeface="Times New Roman" pitchFamily="18" charset="0"/>
                <a:cs typeface="Times New Roman" pitchFamily="18" charset="0"/>
              </a:rPr>
              <a:t>Mednarodni festival Imago Sloveniae (od 1994)</a:t>
            </a:r>
          </a:p>
          <a:p>
            <a:r>
              <a:rPr lang="sl-SI" sz="2000" dirty="0" smtClean="0">
                <a:latin typeface="Times New Roman" pitchFamily="18" charset="0"/>
                <a:cs typeface="Times New Roman" pitchFamily="18" charset="0"/>
              </a:rPr>
              <a:t>Mednarodni ciklus Mladi talenti (od 2005)</a:t>
            </a:r>
          </a:p>
          <a:p>
            <a:r>
              <a:rPr lang="sl-SI" sz="2000" dirty="0" smtClean="0">
                <a:latin typeface="Times New Roman" pitchFamily="18" charset="0"/>
                <a:cs typeface="Times New Roman" pitchFamily="18" charset="0"/>
              </a:rPr>
              <a:t>Mednarodni cikel Jazz oder (od 2006)</a:t>
            </a:r>
          </a:p>
          <a:p>
            <a:r>
              <a:rPr lang="sl-SI" sz="2000" dirty="0" smtClean="0">
                <a:latin typeface="Times New Roman" pitchFamily="18" charset="0"/>
                <a:cs typeface="Times New Roman" pitchFamily="18" charset="0"/>
              </a:rPr>
              <a:t>Ciklus božičnih koncertov (1986)</a:t>
            </a:r>
          </a:p>
          <a:p>
            <a:r>
              <a:rPr lang="sl-SI" sz="2000" dirty="0" smtClean="0">
                <a:latin typeface="Times New Roman" pitchFamily="18" charset="0"/>
                <a:cs typeface="Times New Roman" pitchFamily="18" charset="0"/>
              </a:rPr>
              <a:t>Galerija Janeza Boljke (2004)</a:t>
            </a:r>
          </a:p>
          <a:p>
            <a:endParaRPr lang="sl-SI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sz="3200" b="1" dirty="0" smtClean="0">
                <a:latin typeface="Times New Roman" pitchFamily="18" charset="0"/>
                <a:cs typeface="Times New Roman" pitchFamily="18" charset="0"/>
              </a:rPr>
              <a:t>PROMOCIJSKE MOŽNOSTI V OKVIRU PROJEKTOV IMAGO SLOVENIAE</a:t>
            </a:r>
            <a:endParaRPr lang="sl-SI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19256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l-SI" sz="1600" b="1" dirty="0" smtClean="0">
                <a:latin typeface="Times New Roman" pitchFamily="18" charset="0"/>
                <a:cs typeface="Times New Roman" pitchFamily="18" charset="0"/>
              </a:rPr>
              <a:t>GLAVNI POKROVITELJ PROJEKTA</a:t>
            </a:r>
          </a:p>
          <a:p>
            <a:pPr>
              <a:buNone/>
            </a:pPr>
            <a:r>
              <a:rPr lang="sl-SI" sz="1600" b="1" dirty="0" smtClean="0">
                <a:latin typeface="Times New Roman" pitchFamily="18" charset="0"/>
                <a:cs typeface="Times New Roman" pitchFamily="18" charset="0"/>
              </a:rPr>
              <a:t>POKROVITELJ POSAMEZNEGA FESTIVALA</a:t>
            </a:r>
          </a:p>
          <a:p>
            <a:pPr>
              <a:buNone/>
            </a:pPr>
            <a:r>
              <a:rPr lang="sl-SI" sz="1600" b="1" dirty="0" smtClean="0">
                <a:latin typeface="Times New Roman" pitchFamily="18" charset="0"/>
                <a:cs typeface="Times New Roman" pitchFamily="18" charset="0"/>
              </a:rPr>
              <a:t>POKROVITELJ POSAMEZNEGA KONCERTA</a:t>
            </a:r>
          </a:p>
          <a:p>
            <a:pPr>
              <a:buNone/>
            </a:pPr>
            <a:endParaRPr lang="sl-SI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r>
              <a:rPr lang="sl-SI" sz="1400" b="1" dirty="0" smtClean="0">
                <a:latin typeface="Times New Roman" pitchFamily="18" charset="0"/>
                <a:cs typeface="Times New Roman" pitchFamily="18" charset="0"/>
              </a:rPr>
              <a:t>promocija v tiskovinah: </a:t>
            </a:r>
            <a:r>
              <a:rPr lang="sl-SI" sz="1400" dirty="0" smtClean="0">
                <a:latin typeface="Times New Roman" pitchFamily="18" charset="0"/>
                <a:cs typeface="Times New Roman" pitchFamily="18" charset="0"/>
              </a:rPr>
              <a:t>programska knjižica, programski zgibanki, koncertni listi, vabila, letaki, plakati (doseg 200.000 bralcev) – z oglasi, logotipi, možnost širše predstavitve,</a:t>
            </a:r>
          </a:p>
          <a:p>
            <a:pPr>
              <a:lnSpc>
                <a:spcPct val="110000"/>
              </a:lnSpc>
            </a:pPr>
            <a:r>
              <a:rPr lang="sl-SI" sz="1400" b="1" dirty="0" smtClean="0">
                <a:latin typeface="Times New Roman" pitchFamily="18" charset="0"/>
                <a:cs typeface="Times New Roman" pitchFamily="18" charset="0"/>
              </a:rPr>
              <a:t>promocija na prizoriščih prireditev </a:t>
            </a:r>
            <a:r>
              <a:rPr lang="sl-SI" sz="1400" dirty="0" smtClean="0">
                <a:latin typeface="Times New Roman" pitchFamily="18" charset="0"/>
                <a:cs typeface="Times New Roman" pitchFamily="18" charset="0"/>
              </a:rPr>
              <a:t>(80.000 obiskovalcev) </a:t>
            </a:r>
            <a:r>
              <a:rPr lang="sl-SI" sz="14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sl-SI" sz="1400" dirty="0" err="1" smtClean="0">
                <a:latin typeface="Times New Roman" pitchFamily="18" charset="0"/>
                <a:cs typeface="Times New Roman" pitchFamily="18" charset="0"/>
              </a:rPr>
              <a:t>roll</a:t>
            </a:r>
            <a:r>
              <a:rPr lang="sl-SI" sz="1400" dirty="0" smtClean="0">
                <a:latin typeface="Times New Roman" pitchFamily="18" charset="0"/>
                <a:cs typeface="Times New Roman" pitchFamily="18" charset="0"/>
              </a:rPr>
              <a:t>-up panoji, zastave, promocijski materiali, oglasne akcije, promocijske stojnice, nagovori pokrovitelja itd.,</a:t>
            </a:r>
          </a:p>
          <a:p>
            <a:pPr>
              <a:lnSpc>
                <a:spcPct val="110000"/>
              </a:lnSpc>
            </a:pPr>
            <a:r>
              <a:rPr lang="sl-SI" sz="1400" b="1" dirty="0" smtClean="0">
                <a:latin typeface="Times New Roman" pitchFamily="18" charset="0"/>
                <a:cs typeface="Times New Roman" pitchFamily="18" charset="0"/>
              </a:rPr>
              <a:t>promocija na spletni strani </a:t>
            </a:r>
            <a:r>
              <a:rPr lang="sl-SI" sz="1400" dirty="0" smtClean="0">
                <a:latin typeface="Times New Roman" pitchFamily="18" charset="0"/>
                <a:cs typeface="Times New Roman" pitchFamily="18" charset="0"/>
              </a:rPr>
              <a:t>Imago Sloveniae (59.695 ogledov), </a:t>
            </a:r>
            <a:r>
              <a:rPr lang="sl-SI" sz="1400" b="1" dirty="0" smtClean="0">
                <a:latin typeface="Times New Roman" pitchFamily="18" charset="0"/>
                <a:cs typeface="Times New Roman" pitchFamily="18" charset="0"/>
              </a:rPr>
              <a:t>Facebooku</a:t>
            </a:r>
            <a:r>
              <a:rPr lang="sl-SI" sz="1400" dirty="0" smtClean="0">
                <a:latin typeface="Times New Roman" pitchFamily="18" charset="0"/>
                <a:cs typeface="Times New Roman" pitchFamily="18" charset="0"/>
              </a:rPr>
              <a:t> (4.121 sledilcev), </a:t>
            </a:r>
            <a:r>
              <a:rPr lang="sl-SI" sz="1400" b="1" dirty="0" smtClean="0">
                <a:latin typeface="Times New Roman" pitchFamily="18" charset="0"/>
                <a:cs typeface="Times New Roman" pitchFamily="18" charset="0"/>
              </a:rPr>
              <a:t>e-novicah</a:t>
            </a:r>
            <a:r>
              <a:rPr lang="sl-SI" sz="1400" dirty="0" smtClean="0">
                <a:latin typeface="Times New Roman" pitchFamily="18" charset="0"/>
                <a:cs typeface="Times New Roman" pitchFamily="18" charset="0"/>
              </a:rPr>
              <a:t> (4.500 naslovnikov),</a:t>
            </a:r>
          </a:p>
          <a:p>
            <a:pPr>
              <a:lnSpc>
                <a:spcPct val="110000"/>
              </a:lnSpc>
            </a:pPr>
            <a:r>
              <a:rPr lang="sl-SI" sz="1400" b="1" dirty="0" smtClean="0">
                <a:latin typeface="Times New Roman" pitchFamily="18" charset="0"/>
                <a:cs typeface="Times New Roman" pitchFamily="18" charset="0"/>
              </a:rPr>
              <a:t>promocija v medijih </a:t>
            </a:r>
            <a:r>
              <a:rPr lang="sl-SI" sz="1400" dirty="0" smtClean="0">
                <a:latin typeface="Times New Roman" pitchFamily="18" charset="0"/>
                <a:cs typeface="Times New Roman" pitchFamily="18" charset="0"/>
              </a:rPr>
              <a:t>– pokrovitelj je naveden povsod, kjer je možno (najave in reportaže, oglasi, napovedniki, odjavne špice tv in radio),</a:t>
            </a:r>
          </a:p>
          <a:p>
            <a:pPr>
              <a:lnSpc>
                <a:spcPct val="110000"/>
              </a:lnSpc>
            </a:pPr>
            <a:r>
              <a:rPr lang="sl-SI" sz="1400" dirty="0" smtClean="0">
                <a:latin typeface="Times New Roman" pitchFamily="18" charset="0"/>
                <a:cs typeface="Times New Roman" pitchFamily="18" charset="0"/>
              </a:rPr>
              <a:t>vstopnice za prireditve in možnost rezervacije sedežev za vaše predstavnike in poslovne partnerje, </a:t>
            </a:r>
          </a:p>
          <a:p>
            <a:pPr>
              <a:lnSpc>
                <a:spcPct val="110000"/>
              </a:lnSpc>
            </a:pPr>
            <a:r>
              <a:rPr lang="sl-SI" sz="1400" dirty="0" smtClean="0">
                <a:latin typeface="Times New Roman" pitchFamily="18" charset="0"/>
                <a:cs typeface="Times New Roman" pitchFamily="18" charset="0"/>
              </a:rPr>
              <a:t>objave na tiskovnih konferencah,</a:t>
            </a:r>
          </a:p>
          <a:p>
            <a:pPr>
              <a:lnSpc>
                <a:spcPct val="110000"/>
              </a:lnSpc>
            </a:pPr>
            <a:r>
              <a:rPr lang="sl-SI" sz="1400" dirty="0" smtClean="0">
                <a:latin typeface="Times New Roman" pitchFamily="18" charset="0"/>
                <a:cs typeface="Times New Roman" pitchFamily="18" charset="0"/>
              </a:rPr>
              <a:t>možne tudi druge oblike promocije v skladu z željami in predlogi pokrovitelja.</a:t>
            </a:r>
          </a:p>
          <a:p>
            <a:endParaRPr lang="sl-SI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grada slike 4" descr="CollegiumMusucum_017fotoNadaZgank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476672"/>
            <a:ext cx="8131766" cy="54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907704" y="4437112"/>
            <a:ext cx="5486400" cy="1224136"/>
          </a:xfrm>
        </p:spPr>
        <p:txBody>
          <a:bodyPr>
            <a:noAutofit/>
          </a:bodyPr>
          <a:lstStyle/>
          <a:p>
            <a:pPr algn="ctr"/>
            <a:r>
              <a:rPr lang="sl-SI" sz="36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POLETJE V STARI LJUBLJANI</a:t>
            </a:r>
            <a:endParaRPr lang="sl-SI" sz="3600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PoljeZBesedilom 3"/>
          <p:cNvSpPr txBox="1"/>
          <p:nvPr/>
        </p:nvSpPr>
        <p:spPr>
          <a:xfrm>
            <a:off x="2987824" y="5877272"/>
            <a:ext cx="580479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900" b="1" dirty="0" smtClean="0">
                <a:latin typeface="Times New Roman" pitchFamily="18" charset="0"/>
                <a:cs typeface="Times New Roman" pitchFamily="18" charset="0"/>
              </a:rPr>
              <a:t>Otvoritveni koncert Poletja v Stari Ljubljani ob 200-letnici rojstva Verdija in Wagnerja, Kongresni trg, Ljubljana</a:t>
            </a:r>
            <a:endParaRPr lang="sl-SI" sz="9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b="1" dirty="0" smtClean="0">
                <a:latin typeface="Times New Roman" pitchFamily="18" charset="0"/>
                <a:cs typeface="Times New Roman" pitchFamily="18" charset="0"/>
              </a:rPr>
              <a:t>POLETJE V STARI LJUBLJANI</a:t>
            </a:r>
            <a:endParaRPr lang="sl-SI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268760"/>
            <a:ext cx="4114800" cy="4857403"/>
          </a:xfrm>
        </p:spPr>
        <p:txBody>
          <a:bodyPr>
            <a:normAutofit fontScale="40000" lnSpcReduction="20000"/>
          </a:bodyPr>
          <a:lstStyle/>
          <a:p>
            <a:pPr algn="just">
              <a:lnSpc>
                <a:spcPct val="120000"/>
              </a:lnSpc>
              <a:buNone/>
            </a:pPr>
            <a:r>
              <a:rPr lang="sl-SI" sz="34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sl-SI" sz="4000" dirty="0" smtClean="0">
                <a:latin typeface="Times New Roman" pitchFamily="18" charset="0"/>
                <a:cs typeface="Times New Roman" pitchFamily="18" charset="0"/>
              </a:rPr>
              <a:t>Mednarodni festival Poletje v Stari Ljubljani ima pomembno vlogo pri oživljanju starega mestnega jedra in kulturnem razvoju Ljubljane. Koncerti se odvijajo na najlepših lokacijah stavbne kulturne dediščine – muzeji, mestna hiša, grad, cerkve, mestni trgi in Slovenska filharmonija. Vsako leto se od srede junija do konca avgusta zvrsti okrog 30 koncertov z najboljšimi slovenskimi in vrhunskimi tujimi izvajalci. </a:t>
            </a:r>
          </a:p>
          <a:p>
            <a:pPr algn="just">
              <a:lnSpc>
                <a:spcPct val="120000"/>
              </a:lnSpc>
              <a:buNone/>
            </a:pPr>
            <a:r>
              <a:rPr lang="sl-SI" sz="4000" dirty="0" smtClean="0">
                <a:latin typeface="Times New Roman" pitchFamily="18" charset="0"/>
                <a:cs typeface="Times New Roman" pitchFamily="18" charset="0"/>
              </a:rPr>
              <a:t>       </a:t>
            </a:r>
          </a:p>
          <a:p>
            <a:pPr algn="just">
              <a:lnSpc>
                <a:spcPct val="120000"/>
              </a:lnSpc>
              <a:buNone/>
            </a:pPr>
            <a:r>
              <a:rPr lang="sl-SI" sz="4000" dirty="0" smtClean="0">
                <a:latin typeface="Times New Roman" pitchFamily="18" charset="0"/>
                <a:cs typeface="Times New Roman" pitchFamily="18" charset="0"/>
              </a:rPr>
              <a:t>	Program je zasnovan na klasični glasbi iz različnih obdobij. Posebnost festivala so mednarodne zasedbe, v katerih sodelujejo glasbeniki iz različnih držav in koncerti simfoničnih orkestrov na mestnih trgih, ki se jih udeleži več tisoč obiskovalcev.</a:t>
            </a:r>
          </a:p>
          <a:p>
            <a:pPr algn="just">
              <a:lnSpc>
                <a:spcPct val="170000"/>
              </a:lnSpc>
              <a:buNone/>
            </a:pPr>
            <a:endParaRPr lang="sl-SI" dirty="0" smtClean="0"/>
          </a:p>
          <a:p>
            <a:pPr algn="just">
              <a:lnSpc>
                <a:spcPct val="170000"/>
              </a:lnSpc>
              <a:buNone/>
            </a:pPr>
            <a:endParaRPr lang="sl-SI" dirty="0"/>
          </a:p>
        </p:txBody>
      </p:sp>
      <p:pic>
        <p:nvPicPr>
          <p:cNvPr id="5" name="Ograda vsebine 4" descr="trio smetana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873518" y="2514352"/>
            <a:ext cx="3587963" cy="26976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PoljeZBesedilom 6"/>
          <p:cNvSpPr txBox="1"/>
          <p:nvPr/>
        </p:nvSpPr>
        <p:spPr>
          <a:xfrm>
            <a:off x="6876256" y="5229200"/>
            <a:ext cx="16626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900" b="1" dirty="0" smtClean="0">
                <a:latin typeface="Times New Roman" pitchFamily="18" charset="0"/>
                <a:cs typeface="Times New Roman" pitchFamily="18" charset="0"/>
              </a:rPr>
              <a:t>Cerkev Sv. Jakoba, Ljubljana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grada slike 4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476672"/>
            <a:ext cx="8103422" cy="54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835696" y="1268760"/>
            <a:ext cx="5486400" cy="936104"/>
          </a:xfrm>
        </p:spPr>
        <p:txBody>
          <a:bodyPr>
            <a:noAutofit/>
          </a:bodyPr>
          <a:lstStyle/>
          <a:p>
            <a:pPr algn="ctr"/>
            <a:r>
              <a:rPr lang="sl-SI" sz="36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NOČI V STARI LJUBLJANI</a:t>
            </a:r>
            <a:endParaRPr lang="sl-SI" sz="3600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PoljeZBesedilom 3"/>
          <p:cNvSpPr txBox="1"/>
          <p:nvPr/>
        </p:nvSpPr>
        <p:spPr>
          <a:xfrm>
            <a:off x="7452320" y="5877272"/>
            <a:ext cx="114326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900" b="1" dirty="0" smtClean="0">
                <a:latin typeface="Times New Roman" pitchFamily="18" charset="0"/>
                <a:cs typeface="Times New Roman" pitchFamily="18" charset="0"/>
              </a:rPr>
              <a:t>Novi trg, Ljubljana</a:t>
            </a:r>
            <a:endParaRPr lang="sl-SI" sz="9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b="1" dirty="0" smtClean="0">
                <a:latin typeface="Times New Roman" pitchFamily="18" charset="0"/>
                <a:cs typeface="Times New Roman" pitchFamily="18" charset="0"/>
              </a:rPr>
              <a:t>NOČI V STARI LJUBLJANI</a:t>
            </a:r>
            <a:endParaRPr lang="sl-SI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484784"/>
            <a:ext cx="4038600" cy="4641379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en-US" sz="6400" dirty="0" err="1" smtClean="0">
                <a:latin typeface="Times New Roman"/>
                <a:cs typeface="Times New Roman"/>
              </a:rPr>
              <a:t>Mednarodni</a:t>
            </a:r>
            <a:r>
              <a:rPr lang="en-US" sz="6400" dirty="0" smtClean="0">
                <a:latin typeface="Times New Roman"/>
                <a:cs typeface="Times New Roman"/>
              </a:rPr>
              <a:t> festival </a:t>
            </a:r>
            <a:r>
              <a:rPr lang="en-US" sz="6400" dirty="0" err="1" smtClean="0">
                <a:latin typeface="Times New Roman"/>
                <a:cs typeface="Times New Roman"/>
              </a:rPr>
              <a:t>Noči</a:t>
            </a:r>
            <a:r>
              <a:rPr lang="en-US" sz="6400" dirty="0" smtClean="0">
                <a:latin typeface="Times New Roman"/>
                <a:cs typeface="Times New Roman"/>
              </a:rPr>
              <a:t> v </a:t>
            </a:r>
            <a:r>
              <a:rPr lang="en-US" sz="6400" dirty="0" err="1" smtClean="0">
                <a:latin typeface="Times New Roman"/>
                <a:cs typeface="Times New Roman"/>
              </a:rPr>
              <a:t>Stari</a:t>
            </a:r>
            <a:r>
              <a:rPr lang="en-US" sz="6400" dirty="0" smtClean="0">
                <a:latin typeface="Times New Roman"/>
                <a:cs typeface="Times New Roman"/>
              </a:rPr>
              <a:t> </a:t>
            </a:r>
            <a:r>
              <a:rPr lang="en-US" sz="6400" dirty="0" err="1" smtClean="0">
                <a:latin typeface="Times New Roman"/>
                <a:cs typeface="Times New Roman"/>
              </a:rPr>
              <a:t>Ljubljani</a:t>
            </a:r>
            <a:r>
              <a:rPr lang="en-US" sz="6400" dirty="0" smtClean="0">
                <a:latin typeface="Times New Roman"/>
                <a:cs typeface="Times New Roman"/>
              </a:rPr>
              <a:t> </a:t>
            </a:r>
            <a:r>
              <a:rPr lang="en-US" sz="6400" dirty="0" err="1" smtClean="0">
                <a:latin typeface="Times New Roman"/>
                <a:cs typeface="Times New Roman"/>
              </a:rPr>
              <a:t>tradicionalno</a:t>
            </a:r>
            <a:r>
              <a:rPr lang="en-US" sz="6400" dirty="0" smtClean="0">
                <a:latin typeface="Times New Roman"/>
                <a:cs typeface="Times New Roman"/>
              </a:rPr>
              <a:t> </a:t>
            </a:r>
            <a:r>
              <a:rPr lang="en-US" sz="6400" dirty="0" err="1" smtClean="0">
                <a:latin typeface="Times New Roman"/>
                <a:cs typeface="Times New Roman"/>
              </a:rPr>
              <a:t>poteka</a:t>
            </a:r>
            <a:r>
              <a:rPr lang="en-US" sz="6400" dirty="0" smtClean="0">
                <a:latin typeface="Times New Roman"/>
                <a:cs typeface="Times New Roman"/>
              </a:rPr>
              <a:t> </a:t>
            </a:r>
            <a:r>
              <a:rPr lang="en-US" sz="6400" dirty="0" err="1" smtClean="0">
                <a:latin typeface="Times New Roman"/>
                <a:cs typeface="Times New Roman"/>
              </a:rPr>
              <a:t>zadnji</a:t>
            </a:r>
            <a:r>
              <a:rPr lang="en-US" sz="6400" dirty="0" smtClean="0">
                <a:latin typeface="Times New Roman"/>
                <a:cs typeface="Times New Roman"/>
              </a:rPr>
              <a:t> </a:t>
            </a:r>
            <a:r>
              <a:rPr lang="en-US" sz="6400" dirty="0" err="1" smtClean="0">
                <a:latin typeface="Times New Roman"/>
                <a:cs typeface="Times New Roman"/>
              </a:rPr>
              <a:t>vikend</a:t>
            </a:r>
            <a:r>
              <a:rPr lang="en-US" sz="6400" dirty="0" smtClean="0">
                <a:latin typeface="Times New Roman"/>
                <a:cs typeface="Times New Roman"/>
              </a:rPr>
              <a:t> v </a:t>
            </a:r>
            <a:r>
              <a:rPr lang="en-US" sz="6400" dirty="0" err="1" smtClean="0">
                <a:latin typeface="Times New Roman"/>
                <a:cs typeface="Times New Roman"/>
              </a:rPr>
              <a:t>avgustu</a:t>
            </a:r>
            <a:r>
              <a:rPr lang="en-US" sz="6400" dirty="0" smtClean="0">
                <a:latin typeface="Times New Roman"/>
                <a:cs typeface="Times New Roman"/>
              </a:rPr>
              <a:t> in je </a:t>
            </a:r>
            <a:r>
              <a:rPr lang="en-US" sz="6400" dirty="0" err="1" smtClean="0">
                <a:latin typeface="Times New Roman"/>
                <a:cs typeface="Times New Roman"/>
              </a:rPr>
              <a:t>po</a:t>
            </a:r>
            <a:r>
              <a:rPr lang="en-US" sz="6400" dirty="0" smtClean="0">
                <a:latin typeface="Times New Roman"/>
                <a:cs typeface="Times New Roman"/>
              </a:rPr>
              <a:t> </a:t>
            </a:r>
            <a:r>
              <a:rPr lang="en-US" sz="6400" dirty="0" err="1" smtClean="0">
                <a:latin typeface="Times New Roman"/>
                <a:cs typeface="Times New Roman"/>
              </a:rPr>
              <a:t>obsegu</a:t>
            </a:r>
            <a:r>
              <a:rPr lang="en-US" sz="6400" dirty="0" smtClean="0">
                <a:latin typeface="Times New Roman"/>
                <a:cs typeface="Times New Roman"/>
              </a:rPr>
              <a:t>, </a:t>
            </a:r>
            <a:r>
              <a:rPr lang="en-US" sz="6400" dirty="0" err="1" smtClean="0">
                <a:latin typeface="Times New Roman"/>
                <a:cs typeface="Times New Roman"/>
              </a:rPr>
              <a:t>številu</a:t>
            </a:r>
            <a:r>
              <a:rPr lang="en-US" sz="6400" dirty="0" smtClean="0">
                <a:latin typeface="Times New Roman"/>
                <a:cs typeface="Times New Roman"/>
              </a:rPr>
              <a:t> </a:t>
            </a:r>
            <a:r>
              <a:rPr lang="en-US" sz="6400" dirty="0" err="1" smtClean="0">
                <a:latin typeface="Times New Roman"/>
                <a:cs typeface="Times New Roman"/>
              </a:rPr>
              <a:t>nastopajočih</a:t>
            </a:r>
            <a:r>
              <a:rPr lang="en-US" sz="6400" dirty="0" smtClean="0">
                <a:latin typeface="Times New Roman"/>
                <a:cs typeface="Times New Roman"/>
              </a:rPr>
              <a:t> in </a:t>
            </a:r>
            <a:r>
              <a:rPr lang="en-US" sz="6400" dirty="0" err="1" smtClean="0">
                <a:latin typeface="Times New Roman"/>
                <a:cs typeface="Times New Roman"/>
              </a:rPr>
              <a:t>številu</a:t>
            </a:r>
            <a:r>
              <a:rPr lang="en-US" sz="6400" dirty="0" smtClean="0">
                <a:latin typeface="Times New Roman"/>
                <a:cs typeface="Times New Roman"/>
              </a:rPr>
              <a:t> </a:t>
            </a:r>
            <a:r>
              <a:rPr lang="en-US" sz="6400" dirty="0" err="1" smtClean="0">
                <a:latin typeface="Times New Roman"/>
                <a:cs typeface="Times New Roman"/>
              </a:rPr>
              <a:t>obiskovalcev</a:t>
            </a:r>
            <a:r>
              <a:rPr lang="en-US" sz="6400" dirty="0" smtClean="0">
                <a:latin typeface="Times New Roman"/>
                <a:cs typeface="Times New Roman"/>
              </a:rPr>
              <a:t> </a:t>
            </a:r>
            <a:r>
              <a:rPr lang="en-US" sz="6400" dirty="0" err="1" smtClean="0">
                <a:latin typeface="Times New Roman"/>
                <a:cs typeface="Times New Roman"/>
              </a:rPr>
              <a:t>ena</a:t>
            </a:r>
            <a:r>
              <a:rPr lang="en-US" sz="6400" dirty="0" smtClean="0">
                <a:latin typeface="Times New Roman"/>
                <a:cs typeface="Times New Roman"/>
              </a:rPr>
              <a:t> </a:t>
            </a:r>
            <a:r>
              <a:rPr lang="en-US" sz="6400" dirty="0" err="1" smtClean="0">
                <a:latin typeface="Times New Roman"/>
                <a:cs typeface="Times New Roman"/>
              </a:rPr>
              <a:t>največjih</a:t>
            </a:r>
            <a:r>
              <a:rPr lang="en-US" sz="6400" dirty="0" smtClean="0">
                <a:latin typeface="Times New Roman"/>
                <a:cs typeface="Times New Roman"/>
              </a:rPr>
              <a:t> </a:t>
            </a:r>
            <a:r>
              <a:rPr lang="en-US" sz="6400" dirty="0" err="1" smtClean="0">
                <a:latin typeface="Times New Roman"/>
                <a:cs typeface="Times New Roman"/>
              </a:rPr>
              <a:t>kulturnih</a:t>
            </a:r>
            <a:r>
              <a:rPr lang="en-US" sz="6400" dirty="0" smtClean="0">
                <a:latin typeface="Times New Roman"/>
                <a:cs typeface="Times New Roman"/>
              </a:rPr>
              <a:t> </a:t>
            </a:r>
            <a:r>
              <a:rPr lang="en-US" sz="6400" dirty="0" err="1" smtClean="0">
                <a:latin typeface="Times New Roman"/>
                <a:cs typeface="Times New Roman"/>
              </a:rPr>
              <a:t>prireditev</a:t>
            </a:r>
            <a:r>
              <a:rPr lang="en-US" sz="6400" dirty="0" smtClean="0">
                <a:latin typeface="Times New Roman"/>
                <a:cs typeface="Times New Roman"/>
              </a:rPr>
              <a:t> s </a:t>
            </a:r>
            <a:r>
              <a:rPr lang="en-US" sz="6400" dirty="0" err="1" smtClean="0">
                <a:latin typeface="Times New Roman"/>
                <a:cs typeface="Times New Roman"/>
              </a:rPr>
              <a:t>področja</a:t>
            </a:r>
            <a:r>
              <a:rPr lang="en-US" sz="6400" dirty="0" smtClean="0">
                <a:latin typeface="Times New Roman"/>
                <a:cs typeface="Times New Roman"/>
              </a:rPr>
              <a:t> </a:t>
            </a:r>
            <a:r>
              <a:rPr lang="en-US" sz="6400" dirty="0" err="1" smtClean="0">
                <a:latin typeface="Times New Roman"/>
                <a:cs typeface="Times New Roman"/>
              </a:rPr>
              <a:t>glasbe</a:t>
            </a:r>
            <a:r>
              <a:rPr lang="en-US" sz="6400" dirty="0" smtClean="0">
                <a:latin typeface="Times New Roman"/>
                <a:cs typeface="Times New Roman"/>
              </a:rPr>
              <a:t> v </a:t>
            </a:r>
            <a:r>
              <a:rPr lang="en-US" sz="6400" dirty="0" err="1" smtClean="0">
                <a:latin typeface="Times New Roman"/>
                <a:cs typeface="Times New Roman"/>
              </a:rPr>
              <a:t>Slovenij</a:t>
            </a:r>
            <a:r>
              <a:rPr lang="sl-SI" sz="6400" dirty="0" smtClean="0">
                <a:latin typeface="Times New Roman"/>
                <a:cs typeface="Times New Roman"/>
              </a:rPr>
              <a:t>i</a:t>
            </a:r>
            <a:r>
              <a:rPr lang="en-US" sz="6400" dirty="0" smtClean="0">
                <a:latin typeface="Times New Roman"/>
                <a:cs typeface="Times New Roman"/>
              </a:rPr>
              <a:t>.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en-US" sz="6400" dirty="0" err="1" smtClean="0">
                <a:latin typeface="Times New Roman"/>
                <a:cs typeface="Times New Roman"/>
              </a:rPr>
              <a:t>Vsebinsko</a:t>
            </a:r>
            <a:r>
              <a:rPr lang="en-US" sz="6400" dirty="0" smtClean="0">
                <a:latin typeface="Times New Roman"/>
                <a:cs typeface="Times New Roman"/>
              </a:rPr>
              <a:t> je festival </a:t>
            </a:r>
            <a:r>
              <a:rPr lang="en-US" sz="6400" dirty="0" err="1" smtClean="0">
                <a:latin typeface="Times New Roman"/>
                <a:cs typeface="Times New Roman"/>
              </a:rPr>
              <a:t>zasnovan</a:t>
            </a:r>
            <a:r>
              <a:rPr lang="en-US" sz="6400" dirty="0" smtClean="0">
                <a:latin typeface="Times New Roman"/>
                <a:cs typeface="Times New Roman"/>
              </a:rPr>
              <a:t> na </a:t>
            </a:r>
            <a:r>
              <a:rPr lang="en-US" sz="6400" dirty="0" err="1" smtClean="0">
                <a:latin typeface="Times New Roman"/>
                <a:cs typeface="Times New Roman"/>
              </a:rPr>
              <a:t>kakovostnih</a:t>
            </a:r>
            <a:r>
              <a:rPr lang="en-US" sz="6400" dirty="0" smtClean="0">
                <a:latin typeface="Times New Roman"/>
                <a:cs typeface="Times New Roman"/>
              </a:rPr>
              <a:t> in </a:t>
            </a:r>
            <a:r>
              <a:rPr lang="en-US" sz="6400" dirty="0" err="1" smtClean="0">
                <a:latin typeface="Times New Roman"/>
                <a:cs typeface="Times New Roman"/>
              </a:rPr>
              <a:t>aktualnih</a:t>
            </a:r>
            <a:r>
              <a:rPr lang="en-US" sz="6400" dirty="0" smtClean="0">
                <a:latin typeface="Times New Roman"/>
                <a:cs typeface="Times New Roman"/>
              </a:rPr>
              <a:t> </a:t>
            </a:r>
            <a:r>
              <a:rPr lang="en-US" sz="6400" dirty="0" err="1" smtClean="0">
                <a:latin typeface="Times New Roman"/>
                <a:cs typeface="Times New Roman"/>
              </a:rPr>
              <a:t>glasbenih</a:t>
            </a:r>
            <a:r>
              <a:rPr lang="en-US" sz="6400" dirty="0" smtClean="0">
                <a:latin typeface="Times New Roman"/>
                <a:cs typeface="Times New Roman"/>
              </a:rPr>
              <a:t> </a:t>
            </a:r>
            <a:r>
              <a:rPr lang="en-US" sz="6400" dirty="0" err="1" smtClean="0">
                <a:latin typeface="Times New Roman"/>
                <a:cs typeface="Times New Roman"/>
              </a:rPr>
              <a:t>vsebinah</a:t>
            </a:r>
            <a:r>
              <a:rPr lang="en-US" sz="6400" dirty="0" smtClean="0">
                <a:latin typeface="Times New Roman"/>
                <a:cs typeface="Times New Roman"/>
              </a:rPr>
              <a:t>, </a:t>
            </a:r>
            <a:r>
              <a:rPr lang="en-US" sz="6400" dirty="0" err="1" smtClean="0">
                <a:latin typeface="Times New Roman"/>
                <a:cs typeface="Times New Roman"/>
              </a:rPr>
              <a:t>predvsem</a:t>
            </a:r>
            <a:r>
              <a:rPr lang="en-US" sz="6400" dirty="0" smtClean="0">
                <a:latin typeface="Times New Roman"/>
                <a:cs typeface="Times New Roman"/>
              </a:rPr>
              <a:t> </a:t>
            </a:r>
            <a:r>
              <a:rPr lang="en-US" sz="6400" dirty="0" err="1" smtClean="0">
                <a:latin typeface="Times New Roman"/>
                <a:cs typeface="Times New Roman"/>
              </a:rPr>
              <a:t>etnu</a:t>
            </a:r>
            <a:r>
              <a:rPr lang="en-US" sz="6400" dirty="0" smtClean="0">
                <a:latin typeface="Times New Roman"/>
                <a:cs typeface="Times New Roman"/>
              </a:rPr>
              <a:t>, </a:t>
            </a:r>
            <a:r>
              <a:rPr lang="en-US" sz="6400" dirty="0" err="1" smtClean="0">
                <a:latin typeface="Times New Roman"/>
                <a:cs typeface="Times New Roman"/>
              </a:rPr>
              <a:t>jazzu</a:t>
            </a:r>
            <a:r>
              <a:rPr lang="en-US" sz="6400" dirty="0" smtClean="0">
                <a:latin typeface="Times New Roman"/>
                <a:cs typeface="Times New Roman"/>
              </a:rPr>
              <a:t>, </a:t>
            </a:r>
            <a:r>
              <a:rPr lang="en-US" sz="6400" dirty="0" err="1" smtClean="0">
                <a:latin typeface="Times New Roman"/>
                <a:cs typeface="Times New Roman"/>
              </a:rPr>
              <a:t>šansonu</a:t>
            </a:r>
            <a:r>
              <a:rPr lang="en-US" sz="6400" dirty="0" smtClean="0">
                <a:latin typeface="Times New Roman"/>
                <a:cs typeface="Times New Roman"/>
              </a:rPr>
              <a:t> in </a:t>
            </a:r>
            <a:r>
              <a:rPr lang="en-US" sz="6400" dirty="0" err="1" smtClean="0">
                <a:latin typeface="Times New Roman"/>
                <a:cs typeface="Times New Roman"/>
              </a:rPr>
              <a:t>klasični</a:t>
            </a:r>
            <a:r>
              <a:rPr lang="en-US" sz="6400" dirty="0" smtClean="0">
                <a:latin typeface="Times New Roman"/>
                <a:cs typeface="Times New Roman"/>
              </a:rPr>
              <a:t> </a:t>
            </a:r>
            <a:r>
              <a:rPr lang="en-US" sz="6400" dirty="0" err="1" smtClean="0">
                <a:latin typeface="Times New Roman"/>
                <a:cs typeface="Times New Roman"/>
              </a:rPr>
              <a:t>glasbi</a:t>
            </a:r>
            <a:r>
              <a:rPr lang="en-US" sz="6400" dirty="0" smtClean="0">
                <a:latin typeface="Times New Roman"/>
                <a:cs typeface="Times New Roman"/>
              </a:rPr>
              <a:t>, </a:t>
            </a:r>
            <a:r>
              <a:rPr lang="en-US" sz="6400" dirty="0" err="1" smtClean="0">
                <a:latin typeface="Times New Roman"/>
                <a:cs typeface="Times New Roman"/>
              </a:rPr>
              <a:t>ter</a:t>
            </a:r>
            <a:r>
              <a:rPr lang="en-US" sz="6400" dirty="0" smtClean="0">
                <a:latin typeface="Times New Roman"/>
                <a:cs typeface="Times New Roman"/>
              </a:rPr>
              <a:t> </a:t>
            </a:r>
            <a:r>
              <a:rPr lang="en-US" sz="6400" dirty="0" err="1" smtClean="0">
                <a:latin typeface="Times New Roman"/>
                <a:cs typeface="Times New Roman"/>
              </a:rPr>
              <a:t>predstavlja</a:t>
            </a:r>
            <a:r>
              <a:rPr lang="en-US" sz="6400" dirty="0" smtClean="0">
                <a:latin typeface="Times New Roman"/>
                <a:cs typeface="Times New Roman"/>
              </a:rPr>
              <a:t> </a:t>
            </a:r>
            <a:r>
              <a:rPr lang="en-US" sz="6400" dirty="0" err="1" smtClean="0">
                <a:latin typeface="Times New Roman"/>
                <a:cs typeface="Times New Roman"/>
              </a:rPr>
              <a:t>neke</a:t>
            </a:r>
            <a:r>
              <a:rPr lang="en-US" sz="6400" dirty="0" smtClean="0">
                <a:latin typeface="Times New Roman"/>
                <a:cs typeface="Times New Roman"/>
              </a:rPr>
              <a:t> </a:t>
            </a:r>
            <a:r>
              <a:rPr lang="en-US" sz="6400" dirty="0" err="1" smtClean="0">
                <a:latin typeface="Times New Roman"/>
                <a:cs typeface="Times New Roman"/>
              </a:rPr>
              <a:t>vrste</a:t>
            </a:r>
            <a:r>
              <a:rPr lang="en-US" sz="6400" dirty="0" smtClean="0">
                <a:latin typeface="Times New Roman"/>
                <a:cs typeface="Times New Roman"/>
              </a:rPr>
              <a:t> </a:t>
            </a:r>
            <a:r>
              <a:rPr lang="en-US" sz="6400" dirty="0" err="1" smtClean="0">
                <a:latin typeface="Times New Roman"/>
                <a:cs typeface="Times New Roman"/>
              </a:rPr>
              <a:t>pregled</a:t>
            </a:r>
            <a:r>
              <a:rPr lang="en-US" sz="6400" dirty="0" smtClean="0">
                <a:latin typeface="Times New Roman"/>
                <a:cs typeface="Times New Roman"/>
              </a:rPr>
              <a:t> </a:t>
            </a:r>
            <a:r>
              <a:rPr lang="en-US" sz="6400" dirty="0" err="1" smtClean="0">
                <a:latin typeface="Times New Roman"/>
                <a:cs typeface="Times New Roman"/>
              </a:rPr>
              <a:t>aktualnega</a:t>
            </a:r>
            <a:r>
              <a:rPr lang="en-US" sz="6400" dirty="0" smtClean="0">
                <a:latin typeface="Times New Roman"/>
                <a:cs typeface="Times New Roman"/>
              </a:rPr>
              <a:t> </a:t>
            </a:r>
            <a:r>
              <a:rPr lang="en-US" sz="6400" dirty="0" err="1" smtClean="0">
                <a:latin typeface="Times New Roman"/>
                <a:cs typeface="Times New Roman"/>
              </a:rPr>
              <a:t>glasbenega</a:t>
            </a:r>
            <a:r>
              <a:rPr lang="en-US" sz="6400" dirty="0" smtClean="0">
                <a:latin typeface="Times New Roman"/>
                <a:cs typeface="Times New Roman"/>
              </a:rPr>
              <a:t> </a:t>
            </a:r>
            <a:r>
              <a:rPr lang="en-US" sz="6400" dirty="0" err="1" smtClean="0">
                <a:latin typeface="Times New Roman"/>
                <a:cs typeface="Times New Roman"/>
              </a:rPr>
              <a:t>ustvarjanja</a:t>
            </a:r>
            <a:r>
              <a:rPr lang="en-US" sz="6400" dirty="0" smtClean="0">
                <a:latin typeface="Times New Roman"/>
                <a:cs typeface="Times New Roman"/>
              </a:rPr>
              <a:t> in </a:t>
            </a:r>
            <a:r>
              <a:rPr lang="en-US" sz="6400" dirty="0" err="1" smtClean="0">
                <a:latin typeface="Times New Roman"/>
                <a:cs typeface="Times New Roman"/>
              </a:rPr>
              <a:t>poustvarjanja</a:t>
            </a:r>
            <a:r>
              <a:rPr lang="en-US" sz="6400" dirty="0" smtClean="0">
                <a:latin typeface="Times New Roman"/>
                <a:cs typeface="Times New Roman"/>
              </a:rPr>
              <a:t> na </a:t>
            </a:r>
            <a:r>
              <a:rPr lang="en-US" sz="6400" dirty="0" err="1" smtClean="0">
                <a:latin typeface="Times New Roman"/>
                <a:cs typeface="Times New Roman"/>
              </a:rPr>
              <a:t>teh</a:t>
            </a:r>
            <a:r>
              <a:rPr lang="en-US" sz="6400" dirty="0" smtClean="0">
                <a:latin typeface="Times New Roman"/>
                <a:cs typeface="Times New Roman"/>
              </a:rPr>
              <a:t> </a:t>
            </a:r>
            <a:r>
              <a:rPr lang="en-US" sz="6400" dirty="0" err="1" smtClean="0">
                <a:latin typeface="Times New Roman"/>
                <a:cs typeface="Times New Roman"/>
              </a:rPr>
              <a:t>področjih</a:t>
            </a:r>
            <a:r>
              <a:rPr lang="en-US" sz="6400" dirty="0" smtClean="0">
                <a:latin typeface="Times New Roman"/>
                <a:cs typeface="Times New Roman"/>
              </a:rPr>
              <a:t>. V program </a:t>
            </a:r>
            <a:r>
              <a:rPr lang="en-US" sz="6400" dirty="0" err="1" smtClean="0">
                <a:latin typeface="Times New Roman"/>
                <a:cs typeface="Times New Roman"/>
              </a:rPr>
              <a:t>vključujemo</a:t>
            </a:r>
            <a:r>
              <a:rPr lang="en-US" sz="6400" dirty="0" smtClean="0">
                <a:latin typeface="Times New Roman"/>
                <a:cs typeface="Times New Roman"/>
              </a:rPr>
              <a:t> </a:t>
            </a:r>
            <a:r>
              <a:rPr lang="en-US" sz="6400" dirty="0" err="1" smtClean="0">
                <a:latin typeface="Times New Roman"/>
                <a:cs typeface="Times New Roman"/>
              </a:rPr>
              <a:t>najboljše</a:t>
            </a:r>
            <a:r>
              <a:rPr lang="en-US" sz="6400" dirty="0" smtClean="0">
                <a:latin typeface="Times New Roman"/>
                <a:cs typeface="Times New Roman"/>
              </a:rPr>
              <a:t> </a:t>
            </a:r>
            <a:r>
              <a:rPr lang="en-US" sz="6400" dirty="0" err="1" smtClean="0">
                <a:latin typeface="Times New Roman"/>
                <a:cs typeface="Times New Roman"/>
              </a:rPr>
              <a:t>slovenske</a:t>
            </a:r>
            <a:r>
              <a:rPr lang="en-US" sz="6400" dirty="0" smtClean="0">
                <a:latin typeface="Times New Roman"/>
                <a:cs typeface="Times New Roman"/>
              </a:rPr>
              <a:t> in </a:t>
            </a:r>
            <a:r>
              <a:rPr lang="en-US" sz="6400" dirty="0" err="1" smtClean="0">
                <a:latin typeface="Times New Roman"/>
                <a:cs typeface="Times New Roman"/>
              </a:rPr>
              <a:t>kakovostne</a:t>
            </a:r>
            <a:r>
              <a:rPr lang="en-US" sz="6400" dirty="0" smtClean="0">
                <a:latin typeface="Times New Roman"/>
                <a:cs typeface="Times New Roman"/>
              </a:rPr>
              <a:t> </a:t>
            </a:r>
            <a:r>
              <a:rPr lang="en-US" sz="6400" dirty="0" err="1" smtClean="0">
                <a:latin typeface="Times New Roman"/>
                <a:cs typeface="Times New Roman"/>
              </a:rPr>
              <a:t>tuje</a:t>
            </a:r>
            <a:r>
              <a:rPr lang="en-US" sz="6400" dirty="0" smtClean="0">
                <a:latin typeface="Times New Roman"/>
                <a:cs typeface="Times New Roman"/>
              </a:rPr>
              <a:t> </a:t>
            </a:r>
            <a:r>
              <a:rPr lang="en-US" sz="6400" dirty="0" err="1" smtClean="0">
                <a:latin typeface="Times New Roman"/>
                <a:cs typeface="Times New Roman"/>
              </a:rPr>
              <a:t>izvajalce</a:t>
            </a:r>
            <a:r>
              <a:rPr lang="en-US" sz="6400" dirty="0" smtClean="0">
                <a:latin typeface="Times New Roman"/>
                <a:cs typeface="Times New Roman"/>
              </a:rPr>
              <a:t>. </a:t>
            </a:r>
            <a:r>
              <a:rPr lang="en-US" sz="6400" dirty="0" err="1" smtClean="0">
                <a:latin typeface="Times New Roman"/>
                <a:cs typeface="Times New Roman"/>
              </a:rPr>
              <a:t>Poudarek</a:t>
            </a:r>
            <a:r>
              <a:rPr lang="en-US" sz="6400" dirty="0" smtClean="0">
                <a:latin typeface="Times New Roman"/>
                <a:cs typeface="Times New Roman"/>
              </a:rPr>
              <a:t> je na </a:t>
            </a:r>
            <a:r>
              <a:rPr lang="en-US" sz="6400" dirty="0" err="1" smtClean="0">
                <a:latin typeface="Times New Roman"/>
                <a:cs typeface="Times New Roman"/>
              </a:rPr>
              <a:t>mlajših</a:t>
            </a:r>
            <a:r>
              <a:rPr lang="en-US" sz="6400" dirty="0" smtClean="0">
                <a:latin typeface="Times New Roman"/>
                <a:cs typeface="Times New Roman"/>
              </a:rPr>
              <a:t> </a:t>
            </a:r>
            <a:r>
              <a:rPr lang="en-US" sz="6400" dirty="0" err="1" smtClean="0">
                <a:latin typeface="Times New Roman"/>
                <a:cs typeface="Times New Roman"/>
              </a:rPr>
              <a:t>umetnikih</a:t>
            </a:r>
            <a:r>
              <a:rPr lang="en-US" sz="6400" dirty="0" smtClean="0">
                <a:latin typeface="Times New Roman"/>
                <a:cs typeface="Times New Roman"/>
              </a:rPr>
              <a:t> in </a:t>
            </a:r>
            <a:r>
              <a:rPr lang="en-US" sz="6400" dirty="0" err="1" smtClean="0">
                <a:latin typeface="Times New Roman"/>
                <a:cs typeface="Times New Roman"/>
              </a:rPr>
              <a:t>sodobni</a:t>
            </a:r>
            <a:r>
              <a:rPr lang="en-US" sz="6400" dirty="0" smtClean="0">
                <a:latin typeface="Times New Roman"/>
                <a:cs typeface="Times New Roman"/>
              </a:rPr>
              <a:t> </a:t>
            </a:r>
            <a:r>
              <a:rPr lang="en-US" sz="6400" dirty="0" err="1" smtClean="0">
                <a:latin typeface="Times New Roman"/>
                <a:cs typeface="Times New Roman"/>
              </a:rPr>
              <a:t>glasbeni</a:t>
            </a:r>
            <a:r>
              <a:rPr lang="en-US" sz="6400" dirty="0" smtClean="0">
                <a:latin typeface="Times New Roman"/>
                <a:cs typeface="Times New Roman"/>
              </a:rPr>
              <a:t> </a:t>
            </a:r>
            <a:r>
              <a:rPr lang="en-US" sz="6400" dirty="0" err="1" smtClean="0">
                <a:latin typeface="Times New Roman"/>
                <a:cs typeface="Times New Roman"/>
              </a:rPr>
              <a:t>produkciji</a:t>
            </a:r>
            <a:r>
              <a:rPr lang="en-US" sz="6400" dirty="0" smtClean="0">
                <a:latin typeface="Times New Roman"/>
                <a:cs typeface="Times New Roman"/>
              </a:rPr>
              <a:t>. Festival je </a:t>
            </a:r>
            <a:r>
              <a:rPr lang="en-US" sz="6400" dirty="0" err="1" smtClean="0">
                <a:latin typeface="Times New Roman"/>
                <a:cs typeface="Times New Roman"/>
              </a:rPr>
              <a:t>tradicionalno</a:t>
            </a:r>
            <a:r>
              <a:rPr lang="en-US" sz="6400" dirty="0" smtClean="0">
                <a:latin typeface="Times New Roman"/>
                <a:cs typeface="Times New Roman"/>
              </a:rPr>
              <a:t> </a:t>
            </a:r>
            <a:r>
              <a:rPr lang="en-US" sz="6400" dirty="0" err="1" smtClean="0">
                <a:latin typeface="Times New Roman"/>
                <a:cs typeface="Times New Roman"/>
              </a:rPr>
              <a:t>dobro</a:t>
            </a:r>
            <a:r>
              <a:rPr lang="en-US" sz="6400" dirty="0" smtClean="0">
                <a:latin typeface="Times New Roman"/>
                <a:cs typeface="Times New Roman"/>
              </a:rPr>
              <a:t> </a:t>
            </a:r>
            <a:r>
              <a:rPr lang="en-US" sz="6400" dirty="0" err="1" smtClean="0">
                <a:latin typeface="Times New Roman"/>
                <a:cs typeface="Times New Roman"/>
              </a:rPr>
              <a:t>obiskan</a:t>
            </a:r>
            <a:r>
              <a:rPr lang="en-US" sz="6400" dirty="0" smtClean="0">
                <a:latin typeface="Times New Roman"/>
                <a:cs typeface="Times New Roman"/>
              </a:rPr>
              <a:t>, </a:t>
            </a:r>
            <a:r>
              <a:rPr lang="en-US" sz="6400" dirty="0" err="1" smtClean="0">
                <a:latin typeface="Times New Roman"/>
                <a:cs typeface="Times New Roman"/>
              </a:rPr>
              <a:t>vsako</a:t>
            </a:r>
            <a:r>
              <a:rPr lang="en-US" sz="6400" dirty="0" smtClean="0">
                <a:latin typeface="Times New Roman"/>
                <a:cs typeface="Times New Roman"/>
              </a:rPr>
              <a:t> </a:t>
            </a:r>
            <a:r>
              <a:rPr lang="en-US" sz="6400" dirty="0" err="1" smtClean="0">
                <a:latin typeface="Times New Roman"/>
                <a:cs typeface="Times New Roman"/>
              </a:rPr>
              <a:t>leto</a:t>
            </a:r>
            <a:r>
              <a:rPr lang="en-US" sz="6400" dirty="0" smtClean="0">
                <a:latin typeface="Times New Roman"/>
                <a:cs typeface="Times New Roman"/>
              </a:rPr>
              <a:t> </a:t>
            </a:r>
            <a:r>
              <a:rPr lang="en-US" sz="6400" dirty="0" err="1" smtClean="0">
                <a:latin typeface="Times New Roman"/>
                <a:cs typeface="Times New Roman"/>
              </a:rPr>
              <a:t>ga</a:t>
            </a:r>
            <a:r>
              <a:rPr lang="en-US" sz="6400" dirty="0" smtClean="0">
                <a:latin typeface="Times New Roman"/>
                <a:cs typeface="Times New Roman"/>
              </a:rPr>
              <a:t> v </a:t>
            </a:r>
            <a:r>
              <a:rPr lang="en-US" sz="6400" dirty="0" err="1" smtClean="0">
                <a:latin typeface="Times New Roman"/>
                <a:cs typeface="Times New Roman"/>
              </a:rPr>
              <a:t>štirih</a:t>
            </a:r>
            <a:r>
              <a:rPr lang="en-US" sz="6400" dirty="0" smtClean="0">
                <a:latin typeface="Times New Roman"/>
                <a:cs typeface="Times New Roman"/>
              </a:rPr>
              <a:t> </a:t>
            </a:r>
            <a:r>
              <a:rPr lang="en-US" sz="6400" dirty="0" err="1" smtClean="0">
                <a:latin typeface="Times New Roman"/>
                <a:cs typeface="Times New Roman"/>
              </a:rPr>
              <a:t>dneh</a:t>
            </a:r>
            <a:r>
              <a:rPr lang="en-US" sz="6400" dirty="0" smtClean="0">
                <a:latin typeface="Times New Roman"/>
                <a:cs typeface="Times New Roman"/>
              </a:rPr>
              <a:t> </a:t>
            </a:r>
            <a:r>
              <a:rPr lang="en-US" sz="6400" dirty="0" err="1" smtClean="0">
                <a:latin typeface="Times New Roman"/>
                <a:cs typeface="Times New Roman"/>
              </a:rPr>
              <a:t>obišče</a:t>
            </a:r>
            <a:r>
              <a:rPr lang="en-US" sz="6400" dirty="0" smtClean="0">
                <a:latin typeface="Times New Roman"/>
                <a:cs typeface="Times New Roman"/>
              </a:rPr>
              <a:t> </a:t>
            </a:r>
            <a:r>
              <a:rPr lang="en-US" sz="6400" dirty="0" err="1" smtClean="0">
                <a:latin typeface="Times New Roman"/>
                <a:cs typeface="Times New Roman"/>
              </a:rPr>
              <a:t>več</a:t>
            </a:r>
            <a:r>
              <a:rPr lang="en-US" sz="6400" dirty="0" smtClean="0">
                <a:latin typeface="Times New Roman"/>
                <a:cs typeface="Times New Roman"/>
              </a:rPr>
              <a:t> </a:t>
            </a:r>
            <a:r>
              <a:rPr lang="en-US" sz="6400" dirty="0" err="1" smtClean="0">
                <a:latin typeface="Times New Roman"/>
                <a:cs typeface="Times New Roman"/>
              </a:rPr>
              <a:t>kot</a:t>
            </a:r>
            <a:r>
              <a:rPr lang="en-US" sz="6400" dirty="0" smtClean="0">
                <a:latin typeface="Times New Roman"/>
                <a:cs typeface="Times New Roman"/>
              </a:rPr>
              <a:t> 60.000 </a:t>
            </a:r>
            <a:r>
              <a:rPr lang="en-US" sz="6400" dirty="0" err="1" smtClean="0">
                <a:latin typeface="Times New Roman"/>
                <a:cs typeface="Times New Roman"/>
              </a:rPr>
              <a:t>obiskovalcev</a:t>
            </a:r>
            <a:r>
              <a:rPr lang="en-US" sz="6400" dirty="0" smtClean="0">
                <a:latin typeface="Times New Roman"/>
                <a:cs typeface="Times New Roman"/>
              </a:rPr>
              <a:t> </a:t>
            </a:r>
            <a:r>
              <a:rPr lang="en-US" sz="6400" dirty="0" err="1" smtClean="0">
                <a:latin typeface="Times New Roman"/>
                <a:cs typeface="Times New Roman"/>
              </a:rPr>
              <a:t>iz</a:t>
            </a:r>
            <a:r>
              <a:rPr lang="en-US" sz="6400" dirty="0" smtClean="0">
                <a:latin typeface="Times New Roman"/>
                <a:cs typeface="Times New Roman"/>
              </a:rPr>
              <a:t> </a:t>
            </a:r>
            <a:r>
              <a:rPr lang="en-US" sz="6400" dirty="0" err="1" smtClean="0">
                <a:latin typeface="Times New Roman"/>
                <a:cs typeface="Times New Roman"/>
              </a:rPr>
              <a:t>Slovenije</a:t>
            </a:r>
            <a:r>
              <a:rPr lang="en-US" sz="6400" dirty="0" smtClean="0">
                <a:latin typeface="Times New Roman"/>
                <a:cs typeface="Times New Roman"/>
              </a:rPr>
              <a:t> in </a:t>
            </a:r>
            <a:r>
              <a:rPr lang="en-US" sz="6400" dirty="0" err="1" smtClean="0">
                <a:latin typeface="Times New Roman"/>
                <a:cs typeface="Times New Roman"/>
              </a:rPr>
              <a:t>tujine</a:t>
            </a:r>
            <a:r>
              <a:rPr lang="en-US" sz="6400" dirty="0" smtClean="0">
                <a:latin typeface="Times New Roman"/>
                <a:cs typeface="Times New Roman"/>
              </a:rPr>
              <a:t>. </a:t>
            </a:r>
            <a:endParaRPr lang="sl-SI" sz="6400" dirty="0" smtClean="0">
              <a:latin typeface="Times New Roman"/>
              <a:cs typeface="Times New Roman"/>
            </a:endParaRPr>
          </a:p>
          <a:p>
            <a:pPr>
              <a:buNone/>
            </a:pPr>
            <a:endParaRPr lang="sl-SI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Ograda vsebine 6" descr="05-foto_Janez Kotar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721323" y="2064202"/>
            <a:ext cx="3890825" cy="25932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PoljeZBesedilom 4"/>
          <p:cNvSpPr txBox="1"/>
          <p:nvPr/>
        </p:nvSpPr>
        <p:spPr>
          <a:xfrm>
            <a:off x="5436096" y="4653136"/>
            <a:ext cx="325602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900" b="1" dirty="0" smtClean="0">
                <a:latin typeface="Times New Roman" pitchFamily="18" charset="0"/>
                <a:cs typeface="Times New Roman" pitchFamily="18" charset="0"/>
              </a:rPr>
              <a:t>Madžarski nacionalni ciganski orkester, Mestni trg, Ljubljana</a:t>
            </a:r>
            <a:endParaRPr lang="sl-SI" sz="9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grada slike 4" descr="0 Kromberk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>
          <a:xfrm>
            <a:off x="614601" y="476672"/>
            <a:ext cx="8093918" cy="54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259632" y="4005064"/>
            <a:ext cx="6552728" cy="1008112"/>
          </a:xfrm>
        </p:spPr>
        <p:txBody>
          <a:bodyPr>
            <a:noAutofit/>
          </a:bodyPr>
          <a:lstStyle/>
          <a:p>
            <a:pPr algn="ctr"/>
            <a:r>
              <a:rPr lang="sl-SI" sz="36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MEDNARODNI FESTIVAL</a:t>
            </a:r>
            <a:br>
              <a:rPr lang="sl-SI" sz="36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sl-SI" sz="36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IMAGO SLOVENIAE</a:t>
            </a:r>
            <a:endParaRPr lang="sl-SI" sz="3600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PoljeZBesedilom 3"/>
          <p:cNvSpPr txBox="1"/>
          <p:nvPr/>
        </p:nvSpPr>
        <p:spPr>
          <a:xfrm>
            <a:off x="7452320" y="5949280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 smtClean="0"/>
              <a:t> </a:t>
            </a:r>
            <a:endParaRPr lang="sl-SI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4716016" y="5877272"/>
            <a:ext cx="409919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900" b="1" dirty="0" smtClean="0">
                <a:latin typeface="Times New Roman" pitchFamily="18" charset="0"/>
                <a:cs typeface="Times New Roman" pitchFamily="18" charset="0"/>
              </a:rPr>
              <a:t>Koncert ob 100-letnici začetka 1. svetovne vojne, Grad Kromberk, Nova Gorica</a:t>
            </a:r>
            <a:endParaRPr lang="sl-SI" sz="9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sz="4000" b="1" dirty="0" smtClean="0">
                <a:latin typeface="Times New Roman" pitchFamily="18" charset="0"/>
                <a:cs typeface="Times New Roman" pitchFamily="18" charset="0"/>
              </a:rPr>
              <a:t>MEDNARODNI FESTIVAL</a:t>
            </a:r>
            <a:br>
              <a:rPr lang="sl-SI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sl-SI" sz="4000" b="1" dirty="0" smtClean="0">
                <a:latin typeface="Times New Roman" pitchFamily="18" charset="0"/>
                <a:cs typeface="Times New Roman" pitchFamily="18" charset="0"/>
              </a:rPr>
              <a:t> IMAGO SLOVENIAE</a:t>
            </a:r>
            <a:endParaRPr lang="sl-SI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1300" dirty="0" err="1" smtClean="0">
                <a:latin typeface="Times New Roman"/>
                <a:cs typeface="Times New Roman"/>
              </a:rPr>
              <a:t>Projekt</a:t>
            </a:r>
            <a:r>
              <a:rPr lang="en-US" sz="1300" dirty="0" smtClean="0">
                <a:latin typeface="Times New Roman"/>
                <a:cs typeface="Times New Roman"/>
              </a:rPr>
              <a:t> je </a:t>
            </a:r>
            <a:r>
              <a:rPr lang="en-US" sz="1300" dirty="0" err="1" smtClean="0">
                <a:latin typeface="Times New Roman"/>
                <a:cs typeface="Times New Roman"/>
              </a:rPr>
              <a:t>združil</a:t>
            </a:r>
            <a:r>
              <a:rPr lang="en-US" sz="1300" dirty="0" smtClean="0">
                <a:latin typeface="Times New Roman"/>
                <a:cs typeface="Times New Roman"/>
              </a:rPr>
              <a:t> 20 </a:t>
            </a:r>
            <a:r>
              <a:rPr lang="en-US" sz="1300" dirty="0" err="1" smtClean="0">
                <a:latin typeface="Times New Roman"/>
                <a:cs typeface="Times New Roman"/>
              </a:rPr>
              <a:t>slovenskih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občin</a:t>
            </a:r>
            <a:r>
              <a:rPr lang="en-US" sz="1300" dirty="0" smtClean="0">
                <a:latin typeface="Times New Roman"/>
                <a:cs typeface="Times New Roman"/>
              </a:rPr>
              <a:t> in </a:t>
            </a:r>
            <a:r>
              <a:rPr lang="en-US" sz="1300" dirty="0" err="1" smtClean="0">
                <a:latin typeface="Times New Roman"/>
                <a:cs typeface="Times New Roman"/>
              </a:rPr>
              <a:t>krajev</a:t>
            </a:r>
            <a:r>
              <a:rPr lang="en-US" sz="1300" dirty="0" smtClean="0">
                <a:latin typeface="Times New Roman"/>
                <a:cs typeface="Times New Roman"/>
              </a:rPr>
              <a:t>, </a:t>
            </a:r>
            <a:r>
              <a:rPr lang="en-US" sz="1300" dirty="0" err="1" smtClean="0">
                <a:latin typeface="Times New Roman"/>
                <a:cs typeface="Times New Roman"/>
              </a:rPr>
              <a:t>ki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vsako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poletje</a:t>
            </a:r>
            <a:r>
              <a:rPr lang="en-US" sz="1300" dirty="0" smtClean="0">
                <a:latin typeface="Times New Roman"/>
                <a:cs typeface="Times New Roman"/>
              </a:rPr>
              <a:t> pod </a:t>
            </a:r>
            <a:r>
              <a:rPr lang="en-US" sz="1300" dirty="0" err="1" smtClean="0">
                <a:latin typeface="Times New Roman"/>
                <a:cs typeface="Times New Roman"/>
              </a:rPr>
              <a:t>blagovno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znamko</a:t>
            </a:r>
            <a:r>
              <a:rPr lang="en-US" sz="1300" dirty="0" smtClean="0">
                <a:latin typeface="Times New Roman"/>
                <a:cs typeface="Times New Roman"/>
              </a:rPr>
              <a:t> IMAGO SLOVENIAE </a:t>
            </a:r>
            <a:r>
              <a:rPr lang="en-US" sz="1300" dirty="0" err="1" smtClean="0">
                <a:latin typeface="Times New Roman"/>
                <a:cs typeface="Times New Roman"/>
              </a:rPr>
              <a:t>organizirajo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več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kot</a:t>
            </a:r>
            <a:r>
              <a:rPr lang="en-US" sz="1300" dirty="0" smtClean="0">
                <a:latin typeface="Times New Roman"/>
                <a:cs typeface="Times New Roman"/>
              </a:rPr>
              <a:t> 100 </a:t>
            </a:r>
            <a:r>
              <a:rPr lang="en-US" sz="1300" dirty="0" err="1" smtClean="0">
                <a:latin typeface="Times New Roman"/>
                <a:cs typeface="Times New Roman"/>
              </a:rPr>
              <a:t>koncertov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uglednih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domačih</a:t>
            </a:r>
            <a:r>
              <a:rPr lang="en-US" sz="1300" dirty="0" smtClean="0">
                <a:latin typeface="Times New Roman"/>
                <a:cs typeface="Times New Roman"/>
              </a:rPr>
              <a:t> in </a:t>
            </a:r>
            <a:r>
              <a:rPr lang="en-US" sz="1300" dirty="0" err="1" smtClean="0">
                <a:latin typeface="Times New Roman"/>
                <a:cs typeface="Times New Roman"/>
              </a:rPr>
              <a:t>tujih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umetnikov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ter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drugih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kulturnih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dogodkov</a:t>
            </a:r>
            <a:r>
              <a:rPr lang="en-US" sz="1300" dirty="0" smtClean="0">
                <a:latin typeface="Times New Roman"/>
                <a:cs typeface="Times New Roman"/>
              </a:rPr>
              <a:t>. </a:t>
            </a:r>
            <a:r>
              <a:rPr lang="en-US" sz="1300" dirty="0" err="1" smtClean="0">
                <a:latin typeface="Times New Roman"/>
                <a:cs typeface="Times New Roman"/>
              </a:rPr>
              <a:t>Stalna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kulturna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iniciativa</a:t>
            </a:r>
            <a:r>
              <a:rPr lang="en-US" sz="1300" dirty="0" smtClean="0">
                <a:latin typeface="Times New Roman"/>
                <a:cs typeface="Times New Roman"/>
              </a:rPr>
              <a:t> je </a:t>
            </a:r>
            <a:r>
              <a:rPr lang="en-US" sz="1300" dirty="0" err="1" smtClean="0">
                <a:latin typeface="Times New Roman"/>
                <a:cs typeface="Times New Roman"/>
              </a:rPr>
              <a:t>marsikje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ustvarila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kulturne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potrebe</a:t>
            </a:r>
            <a:r>
              <a:rPr lang="en-US" sz="1300" dirty="0" smtClean="0">
                <a:latin typeface="Times New Roman"/>
                <a:cs typeface="Times New Roman"/>
              </a:rPr>
              <a:t>, </a:t>
            </a:r>
            <a:r>
              <a:rPr lang="en-US" sz="1300" dirty="0" err="1" smtClean="0">
                <a:latin typeface="Times New Roman"/>
                <a:cs typeface="Times New Roman"/>
              </a:rPr>
              <a:t>ki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jih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prej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ni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bilo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ter</a:t>
            </a:r>
            <a:r>
              <a:rPr lang="en-US" sz="1300" dirty="0" smtClean="0">
                <a:latin typeface="Times New Roman"/>
                <a:cs typeface="Times New Roman"/>
              </a:rPr>
              <a:t> v </a:t>
            </a:r>
            <a:r>
              <a:rPr lang="en-US" sz="1300" dirty="0" err="1" smtClean="0">
                <a:latin typeface="Times New Roman"/>
                <a:cs typeface="Times New Roman"/>
              </a:rPr>
              <a:t>povezavi</a:t>
            </a:r>
            <a:r>
              <a:rPr lang="en-US" sz="1300" dirty="0" smtClean="0">
                <a:latin typeface="Times New Roman"/>
                <a:cs typeface="Times New Roman"/>
              </a:rPr>
              <a:t> s </a:t>
            </a:r>
            <a:r>
              <a:rPr lang="en-US" sz="1300" dirty="0" err="1" smtClean="0">
                <a:latin typeface="Times New Roman"/>
                <a:cs typeface="Times New Roman"/>
              </a:rPr>
              <a:t>turizmom</a:t>
            </a:r>
            <a:r>
              <a:rPr lang="en-US" sz="1300" dirty="0" smtClean="0">
                <a:latin typeface="Times New Roman"/>
                <a:cs typeface="Times New Roman"/>
              </a:rPr>
              <a:t> in </a:t>
            </a:r>
            <a:r>
              <a:rPr lang="en-US" sz="1300" dirty="0" err="1" smtClean="0">
                <a:latin typeface="Times New Roman"/>
                <a:cs typeface="Times New Roman"/>
              </a:rPr>
              <a:t>drobnim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gospodarstvom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pomagala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unovčiti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prej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zamrznjeni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kapital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kulturne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dediščine</a:t>
            </a:r>
            <a:r>
              <a:rPr lang="en-US" sz="1300" dirty="0" smtClean="0">
                <a:latin typeface="Times New Roman"/>
                <a:cs typeface="Times New Roman"/>
              </a:rPr>
              <a:t>. </a:t>
            </a:r>
            <a:endParaRPr lang="sl-SI" sz="1300" dirty="0" smtClean="0">
              <a:latin typeface="Times New Roman"/>
              <a:cs typeface="Times New Roman"/>
            </a:endParaRPr>
          </a:p>
          <a:p>
            <a:pPr marL="0" indent="0" algn="just">
              <a:buNone/>
            </a:pPr>
            <a:r>
              <a:rPr lang="en-US" sz="1300" dirty="0" err="1" smtClean="0">
                <a:latin typeface="Times New Roman"/>
                <a:cs typeface="Times New Roman"/>
              </a:rPr>
              <a:t>Slovensko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poletno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kulturno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ponudbo</a:t>
            </a:r>
            <a:r>
              <a:rPr lang="en-US" sz="1300" dirty="0" smtClean="0">
                <a:latin typeface="Times New Roman"/>
                <a:cs typeface="Times New Roman"/>
              </a:rPr>
              <a:t>, </a:t>
            </a:r>
            <a:r>
              <a:rPr lang="en-US" sz="1300" dirty="0" err="1" smtClean="0">
                <a:latin typeface="Times New Roman"/>
                <a:cs typeface="Times New Roman"/>
              </a:rPr>
              <a:t>ki</a:t>
            </a:r>
            <a:r>
              <a:rPr lang="en-US" sz="1300" dirty="0" smtClean="0">
                <a:latin typeface="Times New Roman"/>
                <a:cs typeface="Times New Roman"/>
              </a:rPr>
              <a:t> je v </a:t>
            </a:r>
            <a:r>
              <a:rPr lang="en-US" sz="1300" dirty="0" err="1" smtClean="0">
                <a:latin typeface="Times New Roman"/>
                <a:cs typeface="Times New Roman"/>
              </a:rPr>
              <a:t>obliki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poletnih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festivalov</a:t>
            </a:r>
            <a:r>
              <a:rPr lang="en-US" sz="1300" dirty="0" smtClean="0">
                <a:latin typeface="Times New Roman"/>
                <a:cs typeface="Times New Roman"/>
              </a:rPr>
              <a:t> v </a:t>
            </a:r>
            <a:r>
              <a:rPr lang="en-US" sz="1300" dirty="0" err="1" smtClean="0">
                <a:latin typeface="Times New Roman"/>
                <a:cs typeface="Times New Roman"/>
              </a:rPr>
              <a:t>nekaterih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krajih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že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obstajala</a:t>
            </a:r>
            <a:r>
              <a:rPr lang="en-US" sz="1300" dirty="0" smtClean="0">
                <a:latin typeface="Times New Roman"/>
                <a:cs typeface="Times New Roman"/>
              </a:rPr>
              <a:t>, </a:t>
            </a:r>
            <a:r>
              <a:rPr lang="en-US" sz="1300" dirty="0" err="1" smtClean="0">
                <a:latin typeface="Times New Roman"/>
                <a:cs typeface="Times New Roman"/>
              </a:rPr>
              <a:t>smo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oplemenitili</a:t>
            </a:r>
            <a:r>
              <a:rPr lang="en-US" sz="1300" dirty="0" smtClean="0">
                <a:latin typeface="Times New Roman"/>
                <a:cs typeface="Times New Roman"/>
              </a:rPr>
              <a:t> s </a:t>
            </a:r>
            <a:r>
              <a:rPr lang="en-US" sz="1300" dirty="0" err="1" smtClean="0">
                <a:latin typeface="Times New Roman"/>
                <a:cs typeface="Times New Roman"/>
              </a:rPr>
              <a:t>prireditvami</a:t>
            </a:r>
            <a:r>
              <a:rPr lang="en-US" sz="1300" dirty="0" smtClean="0">
                <a:latin typeface="Times New Roman"/>
                <a:cs typeface="Times New Roman"/>
              </a:rPr>
              <a:t>, </a:t>
            </a:r>
            <a:r>
              <a:rPr lang="en-US" sz="1300" dirty="0" err="1" smtClean="0">
                <a:latin typeface="Times New Roman"/>
                <a:cs typeface="Times New Roman"/>
              </a:rPr>
              <a:t>ki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smo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jih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vezali</a:t>
            </a:r>
            <a:r>
              <a:rPr lang="en-US" sz="1300" dirty="0" smtClean="0">
                <a:latin typeface="Times New Roman"/>
                <a:cs typeface="Times New Roman"/>
              </a:rPr>
              <a:t> na </a:t>
            </a:r>
            <a:r>
              <a:rPr lang="en-US" sz="1300" dirty="0" err="1" smtClean="0">
                <a:latin typeface="Times New Roman"/>
                <a:cs typeface="Times New Roman"/>
              </a:rPr>
              <a:t>prostor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ali</a:t>
            </a:r>
            <a:r>
              <a:rPr lang="en-US" sz="1300" dirty="0" smtClean="0">
                <a:latin typeface="Times New Roman"/>
                <a:cs typeface="Times New Roman"/>
              </a:rPr>
              <a:t> ambient </a:t>
            </a:r>
            <a:r>
              <a:rPr lang="en-US" sz="1300" dirty="0" err="1" smtClean="0">
                <a:latin typeface="Times New Roman"/>
                <a:cs typeface="Times New Roman"/>
              </a:rPr>
              <a:t>kulturne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dediščine</a:t>
            </a:r>
            <a:r>
              <a:rPr lang="en-US" sz="1300" dirty="0" smtClean="0">
                <a:latin typeface="Times New Roman"/>
                <a:cs typeface="Times New Roman"/>
              </a:rPr>
              <a:t> in </a:t>
            </a:r>
            <a:r>
              <a:rPr lang="en-US" sz="1300" dirty="0" err="1" smtClean="0">
                <a:latin typeface="Times New Roman"/>
                <a:cs typeface="Times New Roman"/>
              </a:rPr>
              <a:t>izkazalo</a:t>
            </a:r>
            <a:r>
              <a:rPr lang="en-US" sz="1300" dirty="0" smtClean="0">
                <a:latin typeface="Times New Roman"/>
                <a:cs typeface="Times New Roman"/>
              </a:rPr>
              <a:t> se je, </a:t>
            </a:r>
            <a:r>
              <a:rPr lang="en-US" sz="1300" dirty="0" err="1" smtClean="0">
                <a:latin typeface="Times New Roman"/>
                <a:cs typeface="Times New Roman"/>
              </a:rPr>
              <a:t>da</a:t>
            </a:r>
            <a:r>
              <a:rPr lang="en-US" sz="1300" dirty="0" smtClean="0">
                <a:latin typeface="Times New Roman"/>
                <a:cs typeface="Times New Roman"/>
              </a:rPr>
              <a:t> je </a:t>
            </a:r>
            <a:r>
              <a:rPr lang="en-US" sz="1300" dirty="0" err="1" smtClean="0">
                <a:latin typeface="Times New Roman"/>
                <a:cs typeface="Times New Roman"/>
              </a:rPr>
              <a:t>prav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oživitev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objektov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kulturne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dediščine</a:t>
            </a:r>
            <a:r>
              <a:rPr lang="en-US" sz="1300" dirty="0" smtClean="0">
                <a:latin typeface="Times New Roman"/>
                <a:cs typeface="Times New Roman"/>
              </a:rPr>
              <a:t> z </a:t>
            </a:r>
            <a:r>
              <a:rPr lang="en-US" sz="1300" dirty="0" err="1" smtClean="0">
                <a:latin typeface="Times New Roman"/>
                <a:cs typeface="Times New Roman"/>
              </a:rPr>
              <a:t>visoko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kvalitetnimi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prireditvami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izjemen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pospeševalec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vsesplošnega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gospodarskega</a:t>
            </a:r>
            <a:r>
              <a:rPr lang="en-US" sz="1300" dirty="0" smtClean="0">
                <a:latin typeface="Times New Roman"/>
                <a:cs typeface="Times New Roman"/>
              </a:rPr>
              <a:t>, </a:t>
            </a:r>
            <a:r>
              <a:rPr lang="en-US" sz="1300" dirty="0" err="1" smtClean="0">
                <a:latin typeface="Times New Roman"/>
                <a:cs typeface="Times New Roman"/>
              </a:rPr>
              <a:t>turističnega</a:t>
            </a:r>
            <a:r>
              <a:rPr lang="en-US" sz="1300" dirty="0" smtClean="0">
                <a:latin typeface="Times New Roman"/>
                <a:cs typeface="Times New Roman"/>
              </a:rPr>
              <a:t> in </a:t>
            </a:r>
            <a:r>
              <a:rPr lang="en-US" sz="1300" dirty="0" err="1" smtClean="0">
                <a:latin typeface="Times New Roman"/>
                <a:cs typeface="Times New Roman"/>
              </a:rPr>
              <a:t>kulturnega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razvoja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krajev</a:t>
            </a:r>
            <a:r>
              <a:rPr lang="en-US" sz="1300" dirty="0" smtClean="0">
                <a:latin typeface="Times New Roman"/>
                <a:cs typeface="Times New Roman"/>
              </a:rPr>
              <a:t> in </a:t>
            </a:r>
            <a:r>
              <a:rPr lang="en-US" sz="1300" dirty="0" err="1" smtClean="0">
                <a:latin typeface="Times New Roman"/>
                <a:cs typeface="Times New Roman"/>
              </a:rPr>
              <a:t>tudi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regij</a:t>
            </a:r>
            <a:r>
              <a:rPr lang="en-US" sz="1300" dirty="0" smtClean="0">
                <a:latin typeface="Times New Roman"/>
                <a:cs typeface="Times New Roman"/>
              </a:rPr>
              <a:t>. </a:t>
            </a:r>
            <a:r>
              <a:rPr lang="en-US" sz="1300" dirty="0" err="1" smtClean="0">
                <a:latin typeface="Times New Roman"/>
                <a:cs typeface="Times New Roman"/>
              </a:rPr>
              <a:t>Projekt</a:t>
            </a:r>
            <a:r>
              <a:rPr lang="en-US" sz="1300" dirty="0" smtClean="0">
                <a:latin typeface="Times New Roman"/>
                <a:cs typeface="Times New Roman"/>
              </a:rPr>
              <a:t> je s </a:t>
            </a:r>
            <a:r>
              <a:rPr lang="en-US" sz="1300" dirty="0" err="1" smtClean="0">
                <a:latin typeface="Times New Roman"/>
                <a:cs typeface="Times New Roman"/>
              </a:rPr>
              <a:t>svojo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naravnanostjo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sistematično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oblikoval</a:t>
            </a:r>
            <a:r>
              <a:rPr lang="en-US" sz="1300" dirty="0" smtClean="0">
                <a:latin typeface="Times New Roman"/>
                <a:cs typeface="Times New Roman"/>
              </a:rPr>
              <a:t>  </a:t>
            </a:r>
            <a:r>
              <a:rPr lang="en-US" sz="1300" dirty="0" err="1" smtClean="0">
                <a:latin typeface="Times New Roman"/>
                <a:cs typeface="Times New Roman"/>
              </a:rPr>
              <a:t>kulturno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identiteto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posameznih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mest</a:t>
            </a:r>
            <a:r>
              <a:rPr lang="en-US" sz="1300" dirty="0" smtClean="0">
                <a:latin typeface="Times New Roman"/>
                <a:cs typeface="Times New Roman"/>
              </a:rPr>
              <a:t> in </a:t>
            </a:r>
            <a:r>
              <a:rPr lang="en-US" sz="1300" dirty="0" err="1" smtClean="0">
                <a:latin typeface="Times New Roman"/>
                <a:cs typeface="Times New Roman"/>
              </a:rPr>
              <a:t>krajev</a:t>
            </a:r>
            <a:r>
              <a:rPr lang="en-US" sz="1300" dirty="0" smtClean="0">
                <a:latin typeface="Times New Roman"/>
                <a:cs typeface="Times New Roman"/>
              </a:rPr>
              <a:t>, </a:t>
            </a:r>
            <a:r>
              <a:rPr lang="en-US" sz="1300" dirty="0" err="1" smtClean="0">
                <a:latin typeface="Times New Roman"/>
                <a:cs typeface="Times New Roman"/>
              </a:rPr>
              <a:t>vključenih</a:t>
            </a:r>
            <a:r>
              <a:rPr lang="en-US" sz="1300" dirty="0" smtClean="0">
                <a:latin typeface="Times New Roman"/>
                <a:cs typeface="Times New Roman"/>
              </a:rPr>
              <a:t> v </a:t>
            </a:r>
            <a:r>
              <a:rPr lang="en-US" sz="1300" dirty="0" err="1" smtClean="0">
                <a:latin typeface="Times New Roman"/>
                <a:cs typeface="Times New Roman"/>
              </a:rPr>
              <a:t>projekt</a:t>
            </a:r>
            <a:r>
              <a:rPr lang="en-US" sz="1300" dirty="0" smtClean="0">
                <a:latin typeface="Times New Roman"/>
                <a:cs typeface="Times New Roman"/>
              </a:rPr>
              <a:t>, </a:t>
            </a:r>
            <a:r>
              <a:rPr lang="en-US" sz="1300" dirty="0" err="1" smtClean="0">
                <a:latin typeface="Times New Roman"/>
                <a:cs typeface="Times New Roman"/>
              </a:rPr>
              <a:t>kar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hkrati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pomeni</a:t>
            </a:r>
            <a:r>
              <a:rPr lang="en-US" sz="1300" dirty="0" smtClean="0">
                <a:latin typeface="Times New Roman"/>
                <a:cs typeface="Times New Roman"/>
              </a:rPr>
              <a:t> novo </a:t>
            </a:r>
            <a:r>
              <a:rPr lang="en-US" sz="1300" dirty="0" err="1" smtClean="0">
                <a:latin typeface="Times New Roman"/>
                <a:cs typeface="Times New Roman"/>
              </a:rPr>
              <a:t>obliko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promocije</a:t>
            </a:r>
            <a:r>
              <a:rPr lang="en-US" sz="1300" dirty="0" smtClean="0">
                <a:latin typeface="Times New Roman"/>
                <a:cs typeface="Times New Roman"/>
              </a:rPr>
              <a:t> v </a:t>
            </a:r>
            <a:r>
              <a:rPr lang="en-US" sz="1300" dirty="0" err="1" smtClean="0">
                <a:latin typeface="Times New Roman"/>
                <a:cs typeface="Times New Roman"/>
              </a:rPr>
              <a:t>slovenskem</a:t>
            </a:r>
            <a:r>
              <a:rPr lang="en-US" sz="1300" dirty="0" smtClean="0">
                <a:latin typeface="Times New Roman"/>
                <a:cs typeface="Times New Roman"/>
              </a:rPr>
              <a:t> in </a:t>
            </a:r>
            <a:r>
              <a:rPr lang="en-US" sz="1300" dirty="0" err="1" smtClean="0">
                <a:latin typeface="Times New Roman"/>
                <a:cs typeface="Times New Roman"/>
              </a:rPr>
              <a:t>mednarodnem</a:t>
            </a:r>
            <a:r>
              <a:rPr lang="en-US" sz="1300" dirty="0" smtClean="0">
                <a:latin typeface="Times New Roman"/>
                <a:cs typeface="Times New Roman"/>
              </a:rPr>
              <a:t> </a:t>
            </a:r>
            <a:r>
              <a:rPr lang="en-US" sz="1300" dirty="0" err="1" smtClean="0">
                <a:latin typeface="Times New Roman"/>
                <a:cs typeface="Times New Roman"/>
              </a:rPr>
              <a:t>prostoru</a:t>
            </a:r>
            <a:r>
              <a:rPr lang="en-US" sz="1300" dirty="0" smtClean="0">
                <a:latin typeface="Times New Roman"/>
                <a:cs typeface="Times New Roman"/>
              </a:rPr>
              <a:t>. </a:t>
            </a:r>
          </a:p>
          <a:p>
            <a:pPr marL="0" indent="0" algn="just">
              <a:buNone/>
            </a:pPr>
            <a:r>
              <a:rPr lang="en-US" sz="1300" dirty="0" smtClean="0">
                <a:latin typeface="Times New Roman"/>
                <a:cs typeface="Times New Roman"/>
              </a:rPr>
              <a:t>(B. </a:t>
            </a:r>
            <a:r>
              <a:rPr lang="en-US" sz="1300" dirty="0" err="1" smtClean="0">
                <a:latin typeface="Times New Roman"/>
                <a:cs typeface="Times New Roman"/>
              </a:rPr>
              <a:t>Kovač</a:t>
            </a:r>
            <a:r>
              <a:rPr lang="en-US" sz="1300" dirty="0" smtClean="0">
                <a:latin typeface="Times New Roman"/>
                <a:cs typeface="Times New Roman"/>
              </a:rPr>
              <a:t>)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en-US" sz="1100" dirty="0" smtClean="0">
                <a:latin typeface="Times New Roman"/>
                <a:cs typeface="Times New Roman"/>
              </a:rPr>
              <a:t> </a:t>
            </a:r>
            <a:r>
              <a:rPr lang="sl-SI" sz="1100" dirty="0" smtClean="0">
                <a:latin typeface="Times New Roman"/>
                <a:cs typeface="Times New Roman"/>
              </a:rPr>
              <a:t> </a:t>
            </a:r>
            <a:endParaRPr lang="en-US" sz="1100" dirty="0" smtClean="0">
              <a:latin typeface="Times New Roman"/>
              <a:cs typeface="Times New Roman"/>
            </a:endParaRPr>
          </a:p>
        </p:txBody>
      </p:sp>
      <p:pic>
        <p:nvPicPr>
          <p:cNvPr id="5" name="Ograda vsebine 4" descr="140617_SNG_Opera_Balet_034foto_nadazgank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782" y="2516712"/>
            <a:ext cx="4037435" cy="26929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PoljeZBesedilom 5"/>
          <p:cNvSpPr txBox="1"/>
          <p:nvPr/>
        </p:nvSpPr>
        <p:spPr>
          <a:xfrm>
            <a:off x="4644008" y="5229200"/>
            <a:ext cx="410721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800" b="1" dirty="0" smtClean="0">
                <a:latin typeface="Times New Roman" pitchFamily="18" charset="0"/>
                <a:cs typeface="Times New Roman" pitchFamily="18" charset="0"/>
              </a:rPr>
              <a:t>Koncert ob 40. obletnici umetniškega delovanja </a:t>
            </a:r>
            <a:r>
              <a:rPr lang="sl-SI" sz="800" b="1" dirty="0" err="1" smtClean="0">
                <a:latin typeface="Times New Roman" pitchFamily="18" charset="0"/>
                <a:cs typeface="Times New Roman" pitchFamily="18" charset="0"/>
              </a:rPr>
              <a:t>maestra</a:t>
            </a:r>
            <a:r>
              <a:rPr lang="sl-SI" sz="800" b="1" dirty="0" smtClean="0">
                <a:latin typeface="Times New Roman" pitchFamily="18" charset="0"/>
                <a:cs typeface="Times New Roman" pitchFamily="18" charset="0"/>
              </a:rPr>
              <a:t> Igorja Švare, Avditorij Portorož</a:t>
            </a:r>
            <a:endParaRPr lang="sl-SI" sz="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grada slike 4" descr="DSC_1193.jpe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>
          <a:xfrm>
            <a:off x="471598" y="476672"/>
            <a:ext cx="8100000" cy="54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55576" y="5085184"/>
            <a:ext cx="7488832" cy="710754"/>
          </a:xfrm>
          <a:solidFill>
            <a:schemeClr val="tx1">
              <a:lumMod val="95000"/>
              <a:lumOff val="5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sl-SI" sz="36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CIKLUS BOŽIČNIH KONCERTOV</a:t>
            </a:r>
            <a:endParaRPr lang="sl-SI" sz="3600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PoljeZBesedilom 3"/>
          <p:cNvSpPr txBox="1"/>
          <p:nvPr/>
        </p:nvSpPr>
        <p:spPr>
          <a:xfrm>
            <a:off x="5004048" y="5877272"/>
            <a:ext cx="370165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900" b="1" dirty="0" smtClean="0">
                <a:latin typeface="Times New Roman" pitchFamily="18" charset="0"/>
                <a:cs typeface="Times New Roman" pitchFamily="18" charset="0"/>
              </a:rPr>
              <a:t>Tradicionalni božični koncert pred Magistratom, Mestni trg, Ljubljana</a:t>
            </a:r>
            <a:endParaRPr lang="sl-SI" sz="9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sz="4000" b="1" dirty="0" smtClean="0">
                <a:latin typeface="Times New Roman" pitchFamily="18" charset="0"/>
                <a:cs typeface="Times New Roman" pitchFamily="18" charset="0"/>
              </a:rPr>
              <a:t>CIKLUS BOŽIČNIH KONCERTOV</a:t>
            </a:r>
            <a:endParaRPr lang="sl-SI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67544" y="2060848"/>
            <a:ext cx="4038600" cy="316835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en-US" sz="1600" dirty="0" err="1">
                <a:latin typeface="Times New Roman"/>
                <a:cs typeface="Times New Roman"/>
              </a:rPr>
              <a:t>Ciklus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božičnih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koncertov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 smtClean="0">
                <a:latin typeface="Times New Roman"/>
                <a:cs typeface="Times New Roman"/>
              </a:rPr>
              <a:t>tradicionalno</a:t>
            </a:r>
            <a:r>
              <a:rPr lang="en-US" sz="1600" dirty="0" smtClean="0">
                <a:latin typeface="Times New Roman"/>
                <a:cs typeface="Times New Roman"/>
              </a:rPr>
              <a:t> </a:t>
            </a:r>
            <a:r>
              <a:rPr lang="en-US" sz="1600" dirty="0" err="1" smtClean="0">
                <a:latin typeface="Times New Roman"/>
                <a:cs typeface="Times New Roman"/>
              </a:rPr>
              <a:t>poteka</a:t>
            </a:r>
            <a:r>
              <a:rPr lang="en-US" sz="1600" dirty="0" smtClean="0">
                <a:latin typeface="Times New Roman"/>
                <a:cs typeface="Times New Roman"/>
              </a:rPr>
              <a:t> v </a:t>
            </a:r>
            <a:r>
              <a:rPr lang="en-US" sz="1600" dirty="0" err="1" smtClean="0">
                <a:latin typeface="Times New Roman"/>
                <a:cs typeface="Times New Roman"/>
              </a:rPr>
              <a:t>decembru</a:t>
            </a:r>
            <a:r>
              <a:rPr lang="en-US" sz="1600" dirty="0" smtClean="0">
                <a:latin typeface="Times New Roman"/>
                <a:cs typeface="Times New Roman"/>
              </a:rPr>
              <a:t>, </a:t>
            </a:r>
            <a:r>
              <a:rPr lang="en-US" sz="1600" dirty="0" err="1">
                <a:latin typeface="Times New Roman"/>
                <a:cs typeface="Times New Roman"/>
              </a:rPr>
              <a:t>r</a:t>
            </a:r>
            <a:r>
              <a:rPr lang="en-US" sz="1600" dirty="0" err="1" smtClean="0">
                <a:latin typeface="Times New Roman"/>
                <a:cs typeface="Times New Roman"/>
              </a:rPr>
              <a:t>deča</a:t>
            </a:r>
            <a:r>
              <a:rPr lang="en-US" sz="1600" dirty="0" smtClean="0">
                <a:latin typeface="Times New Roman"/>
                <a:cs typeface="Times New Roman"/>
              </a:rPr>
              <a:t> </a:t>
            </a:r>
            <a:r>
              <a:rPr lang="en-US" sz="1600" dirty="0">
                <a:latin typeface="Times New Roman"/>
                <a:cs typeface="Times New Roman"/>
              </a:rPr>
              <a:t>nit </a:t>
            </a:r>
            <a:r>
              <a:rPr lang="en-US" sz="1600" dirty="0" err="1">
                <a:latin typeface="Times New Roman"/>
                <a:cs typeface="Times New Roman"/>
              </a:rPr>
              <a:t>programa</a:t>
            </a:r>
            <a:r>
              <a:rPr lang="en-US" sz="1600" dirty="0">
                <a:latin typeface="Times New Roman"/>
                <a:cs typeface="Times New Roman"/>
              </a:rPr>
              <a:t> je </a:t>
            </a:r>
            <a:r>
              <a:rPr lang="en-US" sz="1600" dirty="0" err="1">
                <a:latin typeface="Times New Roman"/>
                <a:cs typeface="Times New Roman"/>
              </a:rPr>
              <a:t>klasična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glasba</a:t>
            </a:r>
            <a:r>
              <a:rPr lang="en-US" sz="1600" dirty="0">
                <a:latin typeface="Times New Roman"/>
                <a:cs typeface="Times New Roman"/>
              </a:rPr>
              <a:t> in </a:t>
            </a:r>
            <a:r>
              <a:rPr lang="en-US" sz="1600" dirty="0" err="1">
                <a:latin typeface="Times New Roman"/>
                <a:cs typeface="Times New Roman"/>
              </a:rPr>
              <a:t>glasba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tematsko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vezana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na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božični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čas</a:t>
            </a:r>
            <a:r>
              <a:rPr lang="en-US" sz="1600" dirty="0">
                <a:latin typeface="Times New Roman"/>
                <a:cs typeface="Times New Roman"/>
              </a:rPr>
              <a:t>. </a:t>
            </a:r>
            <a:r>
              <a:rPr lang="en-US" sz="1600" dirty="0" err="1">
                <a:latin typeface="Times New Roman"/>
                <a:cs typeface="Times New Roman"/>
              </a:rPr>
              <a:t>Koncerti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potekajo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 smtClean="0">
                <a:latin typeface="Times New Roman"/>
                <a:cs typeface="Times New Roman"/>
              </a:rPr>
              <a:t>predvsem</a:t>
            </a:r>
            <a:r>
              <a:rPr lang="en-US" sz="1600" dirty="0" smtClean="0">
                <a:latin typeface="Times New Roman"/>
                <a:cs typeface="Times New Roman"/>
              </a:rPr>
              <a:t> </a:t>
            </a:r>
            <a:r>
              <a:rPr lang="en-US" sz="1600" dirty="0" err="1" smtClean="0">
                <a:latin typeface="Times New Roman"/>
                <a:cs typeface="Times New Roman"/>
              </a:rPr>
              <a:t>po</a:t>
            </a:r>
            <a:r>
              <a:rPr lang="en-US" sz="1600" dirty="0" smtClean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različnih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ljubljanskih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cerkvah</a:t>
            </a:r>
            <a:r>
              <a:rPr lang="en-US" sz="1600" dirty="0">
                <a:latin typeface="Times New Roman"/>
                <a:cs typeface="Times New Roman"/>
              </a:rPr>
              <a:t>, </a:t>
            </a:r>
            <a:r>
              <a:rPr lang="en-US" sz="1600" dirty="0" err="1" smtClean="0">
                <a:latin typeface="Times New Roman"/>
                <a:cs typeface="Times New Roman"/>
              </a:rPr>
              <a:t>nekateri</a:t>
            </a:r>
            <a:r>
              <a:rPr lang="en-US" sz="1600" dirty="0" smtClean="0">
                <a:latin typeface="Times New Roman"/>
                <a:cs typeface="Times New Roman"/>
              </a:rPr>
              <a:t> </a:t>
            </a:r>
            <a:r>
              <a:rPr lang="en-US" sz="1600" dirty="0">
                <a:latin typeface="Times New Roman"/>
                <a:cs typeface="Times New Roman"/>
              </a:rPr>
              <a:t>pa </a:t>
            </a:r>
            <a:r>
              <a:rPr lang="en-US" sz="1600" dirty="0" err="1">
                <a:latin typeface="Times New Roman"/>
                <a:cs typeface="Times New Roman"/>
              </a:rPr>
              <a:t>tudi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po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 smtClean="0">
                <a:latin typeface="Times New Roman"/>
                <a:cs typeface="Times New Roman"/>
              </a:rPr>
              <a:t>drugih</a:t>
            </a:r>
            <a:r>
              <a:rPr lang="en-US" sz="1600" dirty="0" smtClean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krajih</a:t>
            </a:r>
            <a:r>
              <a:rPr lang="en-US" sz="1600" dirty="0">
                <a:latin typeface="Times New Roman"/>
                <a:cs typeface="Times New Roman"/>
              </a:rPr>
              <a:t>  </a:t>
            </a:r>
            <a:r>
              <a:rPr lang="en-US" sz="1600" dirty="0" err="1">
                <a:latin typeface="Times New Roman"/>
                <a:cs typeface="Times New Roman"/>
              </a:rPr>
              <a:t>Slovenije</a:t>
            </a:r>
            <a:r>
              <a:rPr lang="en-US" sz="1600" dirty="0">
                <a:latin typeface="Times New Roman"/>
                <a:cs typeface="Times New Roman"/>
              </a:rPr>
              <a:t>. </a:t>
            </a:r>
            <a:r>
              <a:rPr lang="en-US" sz="1600" dirty="0" err="1" smtClean="0">
                <a:latin typeface="Times New Roman"/>
                <a:cs typeface="Times New Roman"/>
              </a:rPr>
              <a:t>Najodmevnejši</a:t>
            </a:r>
            <a:r>
              <a:rPr lang="en-US" sz="1600" dirty="0" smtClean="0">
                <a:latin typeface="Times New Roman"/>
                <a:cs typeface="Times New Roman"/>
              </a:rPr>
              <a:t> je </a:t>
            </a:r>
            <a:r>
              <a:rPr lang="en-US" sz="1600" dirty="0" err="1" smtClean="0">
                <a:latin typeface="Times New Roman"/>
                <a:cs typeface="Times New Roman"/>
              </a:rPr>
              <a:t>tradicionalni</a:t>
            </a:r>
            <a:r>
              <a:rPr lang="en-US" sz="1600" dirty="0" smtClean="0">
                <a:latin typeface="Times New Roman"/>
                <a:cs typeface="Times New Roman"/>
              </a:rPr>
              <a:t> </a:t>
            </a:r>
            <a:r>
              <a:rPr lang="en-US" sz="1600" dirty="0" err="1" smtClean="0">
                <a:latin typeface="Times New Roman"/>
                <a:cs typeface="Times New Roman"/>
              </a:rPr>
              <a:t>Božični</a:t>
            </a:r>
            <a:r>
              <a:rPr lang="en-US" sz="1600" dirty="0" smtClean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koncert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pred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Magistratom</a:t>
            </a:r>
            <a:r>
              <a:rPr lang="en-US" sz="1600" dirty="0">
                <a:latin typeface="Times New Roman"/>
                <a:cs typeface="Times New Roman"/>
              </a:rPr>
              <a:t>.</a:t>
            </a:r>
            <a:endParaRPr lang="sl-SI" sz="1600" dirty="0">
              <a:latin typeface="Times New Roman"/>
              <a:cs typeface="Times New Roman"/>
            </a:endParaRPr>
          </a:p>
        </p:txBody>
      </p:sp>
      <p:pic>
        <p:nvPicPr>
          <p:cNvPr id="5" name="Ograda vsebine 4" descr="DSC_1193.jpe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004048" y="2060848"/>
            <a:ext cx="3552394" cy="2664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PoljeZBesedilom 7"/>
          <p:cNvSpPr txBox="1"/>
          <p:nvPr/>
        </p:nvSpPr>
        <p:spPr>
          <a:xfrm>
            <a:off x="6876256" y="4725144"/>
            <a:ext cx="174278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900" b="1" dirty="0" smtClean="0">
                <a:latin typeface="Times New Roman" pitchFamily="18" charset="0"/>
                <a:cs typeface="Times New Roman" pitchFamily="18" charset="0"/>
              </a:rPr>
              <a:t>Lira, Stolna cerkev sv. Nikolaja</a:t>
            </a:r>
            <a:endParaRPr lang="sl-SI" sz="9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avokotnik 5"/>
          <p:cNvSpPr/>
          <p:nvPr/>
        </p:nvSpPr>
        <p:spPr>
          <a:xfrm>
            <a:off x="2339752" y="4653136"/>
            <a:ext cx="4608512" cy="7920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5" name="Ograda slike 4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476672"/>
            <a:ext cx="8122211" cy="54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907704" y="4869160"/>
            <a:ext cx="5486400" cy="926778"/>
          </a:xfrm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sl-SI" sz="32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MEDNARODNI CIKLUS MLADI TALENTI</a:t>
            </a:r>
            <a:endParaRPr lang="sl-SI" sz="3200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PoljeZBesedilom 7"/>
          <p:cNvSpPr txBox="1"/>
          <p:nvPr/>
        </p:nvSpPr>
        <p:spPr>
          <a:xfrm>
            <a:off x="6588224" y="5877272"/>
            <a:ext cx="2066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900" b="1" dirty="0">
                <a:latin typeface="Times New Roman" pitchFamily="18" charset="0"/>
                <a:cs typeface="Times New Roman" pitchFamily="18" charset="0"/>
              </a:rPr>
              <a:t>Trio </a:t>
            </a:r>
            <a:r>
              <a:rPr lang="sl-SI" sz="900" b="1" dirty="0" err="1" smtClean="0">
                <a:latin typeface="Times New Roman" pitchFamily="18" charset="0"/>
                <a:cs typeface="Times New Roman" pitchFamily="18" charset="0"/>
              </a:rPr>
              <a:t>Rêverie</a:t>
            </a:r>
            <a:r>
              <a:rPr lang="sl-SI" sz="900" b="1" dirty="0">
                <a:latin typeface="Times New Roman" pitchFamily="18" charset="0"/>
                <a:cs typeface="Times New Roman" pitchFamily="18" charset="0"/>
              </a:rPr>
              <a:t>, Mestni </a:t>
            </a:r>
            <a:r>
              <a:rPr lang="sl-SI" sz="900" b="1" dirty="0" smtClean="0">
                <a:latin typeface="Times New Roman" pitchFamily="18" charset="0"/>
                <a:cs typeface="Times New Roman" pitchFamily="18" charset="0"/>
              </a:rPr>
              <a:t>muzej </a:t>
            </a:r>
            <a:r>
              <a:rPr lang="sl-SI" sz="900" b="1" dirty="0">
                <a:latin typeface="Times New Roman" pitchFamily="18" charset="0"/>
                <a:cs typeface="Times New Roman" pitchFamily="18" charset="0"/>
              </a:rPr>
              <a:t>Ljubljana</a:t>
            </a:r>
          </a:p>
          <a:p>
            <a:endParaRPr lang="sl-SI" sz="9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b="1" dirty="0" smtClean="0">
                <a:latin typeface="Times New Roman" pitchFamily="18" charset="0"/>
                <a:cs typeface="Times New Roman" pitchFamily="18" charset="0"/>
              </a:rPr>
              <a:t>MEDNARODNI CIKLUS MLADI TALENTI</a:t>
            </a:r>
            <a:endParaRPr lang="sl-SI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395536" y="2204864"/>
            <a:ext cx="4038600" cy="398904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en-US" sz="1400" dirty="0">
                <a:latin typeface="Times New Roman"/>
                <a:cs typeface="Times New Roman"/>
              </a:rPr>
              <a:t>S </a:t>
            </a:r>
            <a:r>
              <a:rPr lang="en-US" sz="1400" dirty="0" err="1">
                <a:latin typeface="Times New Roman"/>
                <a:cs typeface="Times New Roman"/>
              </a:rPr>
              <a:t>projektom</a:t>
            </a:r>
            <a:r>
              <a:rPr lang="en-US" sz="1400" dirty="0">
                <a:latin typeface="Times New Roman"/>
                <a:cs typeface="Times New Roman"/>
              </a:rPr>
              <a:t> </a:t>
            </a:r>
            <a:r>
              <a:rPr lang="en-US" sz="1400" dirty="0" err="1">
                <a:latin typeface="Times New Roman"/>
                <a:cs typeface="Times New Roman"/>
              </a:rPr>
              <a:t>Mladi</a:t>
            </a:r>
            <a:r>
              <a:rPr lang="en-US" sz="1400" dirty="0">
                <a:latin typeface="Times New Roman"/>
                <a:cs typeface="Times New Roman"/>
              </a:rPr>
              <a:t> </a:t>
            </a:r>
            <a:r>
              <a:rPr lang="en-US" sz="1400" dirty="0" err="1">
                <a:latin typeface="Times New Roman"/>
                <a:cs typeface="Times New Roman"/>
              </a:rPr>
              <a:t>talenti</a:t>
            </a:r>
            <a:r>
              <a:rPr lang="en-US" sz="1400" dirty="0">
                <a:latin typeface="Times New Roman"/>
                <a:cs typeface="Times New Roman"/>
              </a:rPr>
              <a:t> </a:t>
            </a:r>
            <a:r>
              <a:rPr lang="en-US" sz="1400" dirty="0" err="1">
                <a:latin typeface="Times New Roman"/>
                <a:cs typeface="Times New Roman"/>
              </a:rPr>
              <a:t>zagotavljamo</a:t>
            </a:r>
            <a:r>
              <a:rPr lang="en-US" sz="1400" dirty="0">
                <a:latin typeface="Times New Roman"/>
                <a:cs typeface="Times New Roman"/>
              </a:rPr>
              <a:t> </a:t>
            </a:r>
            <a:r>
              <a:rPr lang="en-US" sz="1400" dirty="0" err="1">
                <a:latin typeface="Times New Roman"/>
                <a:cs typeface="Times New Roman"/>
              </a:rPr>
              <a:t>nadarjenim</a:t>
            </a:r>
            <a:r>
              <a:rPr lang="en-US" sz="1400" dirty="0">
                <a:latin typeface="Times New Roman"/>
                <a:cs typeface="Times New Roman"/>
              </a:rPr>
              <a:t> </a:t>
            </a:r>
            <a:r>
              <a:rPr lang="en-US" sz="1400" dirty="0" err="1">
                <a:latin typeface="Times New Roman"/>
                <a:cs typeface="Times New Roman"/>
              </a:rPr>
              <a:t>mladim</a:t>
            </a:r>
            <a:r>
              <a:rPr lang="en-US" sz="1400" dirty="0">
                <a:latin typeface="Times New Roman"/>
                <a:cs typeface="Times New Roman"/>
              </a:rPr>
              <a:t> </a:t>
            </a:r>
            <a:r>
              <a:rPr lang="en-US" sz="1400" dirty="0" err="1">
                <a:latin typeface="Times New Roman"/>
                <a:cs typeface="Times New Roman"/>
              </a:rPr>
              <a:t>glasbenikom</a:t>
            </a:r>
            <a:r>
              <a:rPr lang="en-US" sz="1400" dirty="0">
                <a:latin typeface="Times New Roman"/>
                <a:cs typeface="Times New Roman"/>
              </a:rPr>
              <a:t> </a:t>
            </a:r>
            <a:r>
              <a:rPr lang="en-US" sz="1400" dirty="0" err="1">
                <a:latin typeface="Times New Roman"/>
                <a:cs typeface="Times New Roman"/>
              </a:rPr>
              <a:t>možnost</a:t>
            </a:r>
            <a:r>
              <a:rPr lang="en-US" sz="1400" dirty="0">
                <a:latin typeface="Times New Roman"/>
                <a:cs typeface="Times New Roman"/>
              </a:rPr>
              <a:t> </a:t>
            </a:r>
            <a:r>
              <a:rPr lang="en-US" sz="1400" dirty="0" err="1">
                <a:latin typeface="Times New Roman"/>
                <a:cs typeface="Times New Roman"/>
              </a:rPr>
              <a:t>koncertiranja</a:t>
            </a:r>
            <a:r>
              <a:rPr lang="en-US" sz="1400" dirty="0">
                <a:latin typeface="Times New Roman"/>
                <a:cs typeface="Times New Roman"/>
              </a:rPr>
              <a:t> </a:t>
            </a:r>
            <a:r>
              <a:rPr lang="en-US" sz="1400" dirty="0" err="1">
                <a:latin typeface="Times New Roman"/>
                <a:cs typeface="Times New Roman"/>
              </a:rPr>
              <a:t>po</a:t>
            </a:r>
            <a:r>
              <a:rPr lang="en-US" sz="1400" dirty="0">
                <a:latin typeface="Times New Roman"/>
                <a:cs typeface="Times New Roman"/>
              </a:rPr>
              <a:t> </a:t>
            </a:r>
            <a:r>
              <a:rPr lang="en-US" sz="1400" dirty="0" err="1">
                <a:latin typeface="Times New Roman"/>
                <a:cs typeface="Times New Roman"/>
              </a:rPr>
              <a:t>različnih</a:t>
            </a:r>
            <a:r>
              <a:rPr lang="en-US" sz="1400" dirty="0">
                <a:latin typeface="Times New Roman"/>
                <a:cs typeface="Times New Roman"/>
              </a:rPr>
              <a:t> </a:t>
            </a:r>
            <a:r>
              <a:rPr lang="en-US" sz="1400" dirty="0" err="1">
                <a:latin typeface="Times New Roman"/>
                <a:cs typeface="Times New Roman"/>
              </a:rPr>
              <a:t>krajih</a:t>
            </a:r>
            <a:r>
              <a:rPr lang="en-US" sz="1400" dirty="0">
                <a:latin typeface="Times New Roman"/>
                <a:cs typeface="Times New Roman"/>
              </a:rPr>
              <a:t> v </a:t>
            </a:r>
            <a:r>
              <a:rPr lang="en-US" sz="1400" dirty="0" err="1">
                <a:latin typeface="Times New Roman"/>
                <a:cs typeface="Times New Roman"/>
              </a:rPr>
              <a:t>Sloveniji</a:t>
            </a:r>
            <a:r>
              <a:rPr lang="en-US" sz="1400" dirty="0">
                <a:latin typeface="Times New Roman"/>
                <a:cs typeface="Times New Roman"/>
              </a:rPr>
              <a:t> in </a:t>
            </a:r>
            <a:r>
              <a:rPr lang="en-US" sz="1400" dirty="0" err="1">
                <a:latin typeface="Times New Roman"/>
                <a:cs typeface="Times New Roman"/>
              </a:rPr>
              <a:t>preko</a:t>
            </a:r>
            <a:r>
              <a:rPr lang="en-US" sz="1400" dirty="0">
                <a:latin typeface="Times New Roman"/>
                <a:cs typeface="Times New Roman"/>
              </a:rPr>
              <a:t> </a:t>
            </a:r>
            <a:r>
              <a:rPr lang="en-US" sz="1400" dirty="0" err="1">
                <a:latin typeface="Times New Roman"/>
                <a:cs typeface="Times New Roman"/>
              </a:rPr>
              <a:t>kulturnih</a:t>
            </a:r>
            <a:r>
              <a:rPr lang="en-US" sz="1400" dirty="0">
                <a:latin typeface="Times New Roman"/>
                <a:cs typeface="Times New Roman"/>
              </a:rPr>
              <a:t> </a:t>
            </a:r>
            <a:r>
              <a:rPr lang="en-US" sz="1400" dirty="0" err="1">
                <a:latin typeface="Times New Roman"/>
                <a:cs typeface="Times New Roman"/>
              </a:rPr>
              <a:t>izmenjav</a:t>
            </a:r>
            <a:r>
              <a:rPr lang="en-US" sz="1400" dirty="0">
                <a:latin typeface="Times New Roman"/>
                <a:cs typeface="Times New Roman"/>
              </a:rPr>
              <a:t> </a:t>
            </a:r>
            <a:r>
              <a:rPr lang="en-US" sz="1400" dirty="0" err="1">
                <a:latin typeface="Times New Roman"/>
                <a:cs typeface="Times New Roman"/>
              </a:rPr>
              <a:t>tudi</a:t>
            </a:r>
            <a:r>
              <a:rPr lang="en-US" sz="1400" dirty="0">
                <a:latin typeface="Times New Roman"/>
                <a:cs typeface="Times New Roman"/>
              </a:rPr>
              <a:t> v </a:t>
            </a:r>
            <a:r>
              <a:rPr lang="en-US" sz="1400" dirty="0" err="1">
                <a:latin typeface="Times New Roman"/>
                <a:cs typeface="Times New Roman"/>
              </a:rPr>
              <a:t>tujini</a:t>
            </a:r>
            <a:r>
              <a:rPr lang="en-US" sz="1400" dirty="0">
                <a:latin typeface="Times New Roman"/>
                <a:cs typeface="Times New Roman"/>
              </a:rPr>
              <a:t>. V program </a:t>
            </a:r>
            <a:r>
              <a:rPr lang="en-US" sz="1400" dirty="0" err="1">
                <a:latin typeface="Times New Roman"/>
                <a:cs typeface="Times New Roman"/>
              </a:rPr>
              <a:t>vključujemo</a:t>
            </a:r>
            <a:r>
              <a:rPr lang="en-US" sz="1400" dirty="0">
                <a:latin typeface="Times New Roman"/>
                <a:cs typeface="Times New Roman"/>
              </a:rPr>
              <a:t> </a:t>
            </a:r>
            <a:r>
              <a:rPr lang="en-US" sz="1400" dirty="0" err="1">
                <a:latin typeface="Times New Roman"/>
                <a:cs typeface="Times New Roman"/>
              </a:rPr>
              <a:t>predvsem</a:t>
            </a:r>
            <a:r>
              <a:rPr lang="en-US" sz="1400" dirty="0">
                <a:latin typeface="Times New Roman"/>
                <a:cs typeface="Times New Roman"/>
              </a:rPr>
              <a:t> </a:t>
            </a:r>
            <a:r>
              <a:rPr lang="en-US" sz="1400" dirty="0" err="1">
                <a:latin typeface="Times New Roman"/>
                <a:cs typeface="Times New Roman"/>
              </a:rPr>
              <a:t>glasbenike</a:t>
            </a:r>
            <a:r>
              <a:rPr lang="en-US" sz="1400" dirty="0">
                <a:latin typeface="Times New Roman"/>
                <a:cs typeface="Times New Roman"/>
              </a:rPr>
              <a:t>, </a:t>
            </a:r>
            <a:r>
              <a:rPr lang="en-US" sz="1400" dirty="0" err="1">
                <a:latin typeface="Times New Roman"/>
                <a:cs typeface="Times New Roman"/>
              </a:rPr>
              <a:t>ki</a:t>
            </a:r>
            <a:r>
              <a:rPr lang="en-US" sz="1400" dirty="0">
                <a:latin typeface="Times New Roman"/>
                <a:cs typeface="Times New Roman"/>
              </a:rPr>
              <a:t> so </a:t>
            </a:r>
            <a:r>
              <a:rPr lang="en-US" sz="1400" dirty="0" err="1">
                <a:latin typeface="Times New Roman"/>
                <a:cs typeface="Times New Roman"/>
              </a:rPr>
              <a:t>že</a:t>
            </a:r>
            <a:r>
              <a:rPr lang="en-US" sz="1400" dirty="0">
                <a:latin typeface="Times New Roman"/>
                <a:cs typeface="Times New Roman"/>
              </a:rPr>
              <a:t> </a:t>
            </a:r>
            <a:r>
              <a:rPr lang="en-US" sz="1400" dirty="0" err="1">
                <a:latin typeface="Times New Roman"/>
                <a:cs typeface="Times New Roman"/>
              </a:rPr>
              <a:t>končali</a:t>
            </a:r>
            <a:r>
              <a:rPr lang="en-US" sz="1400" dirty="0">
                <a:latin typeface="Times New Roman"/>
                <a:cs typeface="Times New Roman"/>
              </a:rPr>
              <a:t> </a:t>
            </a:r>
            <a:r>
              <a:rPr lang="en-US" sz="1400" dirty="0" err="1">
                <a:latin typeface="Times New Roman"/>
                <a:cs typeface="Times New Roman"/>
              </a:rPr>
              <a:t>dodiplomski</a:t>
            </a:r>
            <a:r>
              <a:rPr lang="en-US" sz="1400" dirty="0">
                <a:latin typeface="Times New Roman"/>
                <a:cs typeface="Times New Roman"/>
              </a:rPr>
              <a:t> </a:t>
            </a:r>
            <a:r>
              <a:rPr lang="en-US" sz="1400" dirty="0" err="1">
                <a:latin typeface="Times New Roman"/>
                <a:cs typeface="Times New Roman"/>
              </a:rPr>
              <a:t>ali</a:t>
            </a:r>
            <a:r>
              <a:rPr lang="en-US" sz="1400" dirty="0">
                <a:latin typeface="Times New Roman"/>
                <a:cs typeface="Times New Roman"/>
              </a:rPr>
              <a:t> </a:t>
            </a:r>
            <a:r>
              <a:rPr lang="en-US" sz="1400" dirty="0" err="1">
                <a:latin typeface="Times New Roman"/>
                <a:cs typeface="Times New Roman"/>
              </a:rPr>
              <a:t>podiplomski</a:t>
            </a:r>
            <a:r>
              <a:rPr lang="en-US" sz="1400" dirty="0">
                <a:latin typeface="Times New Roman"/>
                <a:cs typeface="Times New Roman"/>
              </a:rPr>
              <a:t> </a:t>
            </a:r>
            <a:r>
              <a:rPr lang="en-US" sz="1400" dirty="0" err="1">
                <a:latin typeface="Times New Roman"/>
                <a:cs typeface="Times New Roman"/>
              </a:rPr>
              <a:t>študij</a:t>
            </a:r>
            <a:r>
              <a:rPr lang="en-US" sz="1400" dirty="0">
                <a:latin typeface="Times New Roman"/>
                <a:cs typeface="Times New Roman"/>
              </a:rPr>
              <a:t> </a:t>
            </a:r>
            <a:r>
              <a:rPr lang="en-US" sz="1400" dirty="0" err="1" smtClean="0">
                <a:latin typeface="Times New Roman"/>
                <a:cs typeface="Times New Roman"/>
              </a:rPr>
              <a:t>glasbe</a:t>
            </a:r>
            <a:r>
              <a:rPr lang="sl-SI" sz="1400" dirty="0" smtClean="0">
                <a:latin typeface="Times New Roman"/>
                <a:cs typeface="Times New Roman"/>
              </a:rPr>
              <a:t>, ti zaradi majhnega </a:t>
            </a:r>
            <a:r>
              <a:rPr lang="en-US" sz="1400" dirty="0" err="1" smtClean="0">
                <a:latin typeface="Times New Roman"/>
                <a:cs typeface="Times New Roman"/>
              </a:rPr>
              <a:t>slovenskega</a:t>
            </a:r>
            <a:r>
              <a:rPr lang="en-US" sz="1400" dirty="0" smtClean="0">
                <a:latin typeface="Times New Roman"/>
                <a:cs typeface="Times New Roman"/>
              </a:rPr>
              <a:t> </a:t>
            </a:r>
            <a:r>
              <a:rPr lang="en-US" sz="1400" dirty="0" err="1">
                <a:latin typeface="Times New Roman"/>
                <a:cs typeface="Times New Roman"/>
              </a:rPr>
              <a:t>kulturnega</a:t>
            </a:r>
            <a:r>
              <a:rPr lang="en-US" sz="1400" dirty="0">
                <a:latin typeface="Times New Roman"/>
                <a:cs typeface="Times New Roman"/>
              </a:rPr>
              <a:t> </a:t>
            </a:r>
            <a:r>
              <a:rPr lang="en-US" sz="1400" dirty="0" err="1">
                <a:latin typeface="Times New Roman"/>
                <a:cs typeface="Times New Roman"/>
              </a:rPr>
              <a:t>prostora</a:t>
            </a:r>
            <a:r>
              <a:rPr lang="en-US" sz="1400" dirty="0">
                <a:latin typeface="Times New Roman"/>
                <a:cs typeface="Times New Roman"/>
              </a:rPr>
              <a:t> </a:t>
            </a:r>
            <a:r>
              <a:rPr lang="en-US" sz="1400" dirty="0" err="1">
                <a:latin typeface="Times New Roman"/>
                <a:cs typeface="Times New Roman"/>
              </a:rPr>
              <a:t>še</a:t>
            </a:r>
            <a:r>
              <a:rPr lang="en-US" sz="1400" dirty="0">
                <a:latin typeface="Times New Roman"/>
                <a:cs typeface="Times New Roman"/>
              </a:rPr>
              <a:t> </a:t>
            </a:r>
            <a:r>
              <a:rPr lang="en-US" sz="1400" dirty="0" err="1">
                <a:latin typeface="Times New Roman"/>
                <a:cs typeface="Times New Roman"/>
              </a:rPr>
              <a:t>posebej</a:t>
            </a:r>
            <a:r>
              <a:rPr lang="en-US" sz="1400" dirty="0">
                <a:latin typeface="Times New Roman"/>
                <a:cs typeface="Times New Roman"/>
              </a:rPr>
              <a:t> </a:t>
            </a:r>
            <a:r>
              <a:rPr lang="en-US" sz="1400" dirty="0" err="1">
                <a:latin typeface="Times New Roman"/>
                <a:cs typeface="Times New Roman"/>
              </a:rPr>
              <a:t>potrebujejo</a:t>
            </a:r>
            <a:r>
              <a:rPr lang="en-US" sz="1400" dirty="0">
                <a:latin typeface="Times New Roman"/>
                <a:cs typeface="Times New Roman"/>
              </a:rPr>
              <a:t> </a:t>
            </a:r>
            <a:r>
              <a:rPr lang="sl-SI" sz="1400" dirty="0" smtClean="0">
                <a:latin typeface="Times New Roman"/>
                <a:cs typeface="Times New Roman"/>
              </a:rPr>
              <a:t>pomoč pri samostojni umetniški poti</a:t>
            </a:r>
            <a:r>
              <a:rPr lang="en-US" sz="1400" dirty="0" smtClean="0">
                <a:latin typeface="Times New Roman"/>
                <a:cs typeface="Times New Roman"/>
              </a:rPr>
              <a:t>. </a:t>
            </a:r>
            <a:r>
              <a:rPr lang="en-US" sz="1400" dirty="0" err="1">
                <a:latin typeface="Times New Roman"/>
                <a:cs typeface="Times New Roman"/>
              </a:rPr>
              <a:t>Letno</a:t>
            </a:r>
            <a:r>
              <a:rPr lang="en-US" sz="1400" dirty="0">
                <a:latin typeface="Times New Roman"/>
                <a:cs typeface="Times New Roman"/>
              </a:rPr>
              <a:t> </a:t>
            </a:r>
            <a:r>
              <a:rPr lang="en-US" sz="1400" dirty="0" err="1">
                <a:latin typeface="Times New Roman"/>
                <a:cs typeface="Times New Roman"/>
              </a:rPr>
              <a:t>izvedemo</a:t>
            </a:r>
            <a:r>
              <a:rPr lang="en-US" sz="1400" dirty="0">
                <a:latin typeface="Times New Roman"/>
                <a:cs typeface="Times New Roman"/>
              </a:rPr>
              <a:t> </a:t>
            </a:r>
            <a:r>
              <a:rPr lang="en-US" sz="1400" dirty="0" err="1">
                <a:latin typeface="Times New Roman"/>
                <a:cs typeface="Times New Roman"/>
              </a:rPr>
              <a:t>več</a:t>
            </a:r>
            <a:r>
              <a:rPr lang="en-US" sz="1400" dirty="0">
                <a:latin typeface="Times New Roman"/>
                <a:cs typeface="Times New Roman"/>
              </a:rPr>
              <a:t> </a:t>
            </a:r>
            <a:r>
              <a:rPr lang="en-US" sz="1400" dirty="0" err="1">
                <a:latin typeface="Times New Roman"/>
                <a:cs typeface="Times New Roman"/>
              </a:rPr>
              <a:t>kot</a:t>
            </a:r>
            <a:r>
              <a:rPr lang="en-US" sz="1400" dirty="0">
                <a:latin typeface="Times New Roman"/>
                <a:cs typeface="Times New Roman"/>
              </a:rPr>
              <a:t> 30 </a:t>
            </a:r>
            <a:r>
              <a:rPr lang="en-US" sz="1400" dirty="0" err="1">
                <a:latin typeface="Times New Roman"/>
                <a:cs typeface="Times New Roman"/>
              </a:rPr>
              <a:t>koncertov</a:t>
            </a:r>
            <a:r>
              <a:rPr lang="en-US" sz="1400" dirty="0">
                <a:latin typeface="Times New Roman"/>
                <a:cs typeface="Times New Roman"/>
              </a:rPr>
              <a:t>. </a:t>
            </a:r>
            <a:r>
              <a:rPr lang="en-US" sz="1400" dirty="0" err="1">
                <a:latin typeface="Times New Roman"/>
                <a:cs typeface="Times New Roman"/>
              </a:rPr>
              <a:t>Pri</a:t>
            </a:r>
            <a:r>
              <a:rPr lang="en-US" sz="1400" dirty="0">
                <a:latin typeface="Times New Roman"/>
                <a:cs typeface="Times New Roman"/>
              </a:rPr>
              <a:t> </a:t>
            </a:r>
            <a:r>
              <a:rPr lang="en-US" sz="1400" dirty="0" err="1">
                <a:latin typeface="Times New Roman"/>
                <a:cs typeface="Times New Roman"/>
              </a:rPr>
              <a:t>izboru</a:t>
            </a:r>
            <a:r>
              <a:rPr lang="en-US" sz="1400" dirty="0">
                <a:latin typeface="Times New Roman"/>
                <a:cs typeface="Times New Roman"/>
              </a:rPr>
              <a:t> </a:t>
            </a:r>
            <a:r>
              <a:rPr lang="en-US" sz="1400" dirty="0" err="1" smtClean="0">
                <a:latin typeface="Times New Roman"/>
                <a:cs typeface="Times New Roman"/>
              </a:rPr>
              <a:t>izvajalcev</a:t>
            </a:r>
            <a:r>
              <a:rPr lang="sl-SI" sz="1400" dirty="0" smtClean="0">
                <a:latin typeface="Times New Roman"/>
                <a:cs typeface="Times New Roman"/>
              </a:rPr>
              <a:t> </a:t>
            </a:r>
            <a:r>
              <a:rPr lang="en-US" sz="1400" dirty="0" err="1" smtClean="0">
                <a:latin typeface="Times New Roman"/>
                <a:cs typeface="Times New Roman"/>
              </a:rPr>
              <a:t>sodelujemo</a:t>
            </a:r>
            <a:r>
              <a:rPr lang="en-US" sz="1400" dirty="0" smtClean="0">
                <a:latin typeface="Times New Roman"/>
                <a:cs typeface="Times New Roman"/>
              </a:rPr>
              <a:t> </a:t>
            </a:r>
            <a:r>
              <a:rPr lang="en-US" sz="1400" dirty="0">
                <a:latin typeface="Times New Roman"/>
                <a:cs typeface="Times New Roman"/>
              </a:rPr>
              <a:t>z </a:t>
            </a:r>
            <a:r>
              <a:rPr lang="en-US" sz="1400" dirty="0" err="1">
                <a:latin typeface="Times New Roman"/>
                <a:cs typeface="Times New Roman"/>
              </a:rPr>
              <a:t>Akademijo</a:t>
            </a:r>
            <a:r>
              <a:rPr lang="en-US" sz="1400" dirty="0">
                <a:latin typeface="Times New Roman"/>
                <a:cs typeface="Times New Roman"/>
              </a:rPr>
              <a:t> za </a:t>
            </a:r>
            <a:r>
              <a:rPr lang="en-US" sz="1400" dirty="0" err="1">
                <a:latin typeface="Times New Roman"/>
                <a:cs typeface="Times New Roman"/>
              </a:rPr>
              <a:t>glasbo</a:t>
            </a:r>
            <a:r>
              <a:rPr lang="en-US" sz="1400" dirty="0">
                <a:latin typeface="Times New Roman"/>
                <a:cs typeface="Times New Roman"/>
              </a:rPr>
              <a:t> v </a:t>
            </a:r>
            <a:r>
              <a:rPr lang="en-US" sz="1400" dirty="0" err="1">
                <a:latin typeface="Times New Roman"/>
                <a:cs typeface="Times New Roman"/>
              </a:rPr>
              <a:t>Ljubljani</a:t>
            </a:r>
            <a:r>
              <a:rPr lang="en-US" sz="1400" dirty="0">
                <a:latin typeface="Times New Roman"/>
                <a:cs typeface="Times New Roman"/>
              </a:rPr>
              <a:t>, </a:t>
            </a:r>
            <a:r>
              <a:rPr lang="en-US" sz="1400" dirty="0" err="1">
                <a:latin typeface="Times New Roman"/>
                <a:cs typeface="Times New Roman"/>
              </a:rPr>
              <a:t>Oddelkom</a:t>
            </a:r>
            <a:r>
              <a:rPr lang="en-US" sz="1400" dirty="0">
                <a:latin typeface="Times New Roman"/>
                <a:cs typeface="Times New Roman"/>
              </a:rPr>
              <a:t> za </a:t>
            </a:r>
            <a:r>
              <a:rPr lang="en-US" sz="1400" dirty="0" err="1">
                <a:latin typeface="Times New Roman"/>
                <a:cs typeface="Times New Roman"/>
              </a:rPr>
              <a:t>muzikologijo</a:t>
            </a:r>
            <a:r>
              <a:rPr lang="en-US" sz="1400" dirty="0">
                <a:latin typeface="Times New Roman"/>
                <a:cs typeface="Times New Roman"/>
              </a:rPr>
              <a:t> FF </a:t>
            </a:r>
            <a:r>
              <a:rPr lang="en-US" sz="1400" dirty="0" err="1">
                <a:latin typeface="Times New Roman"/>
                <a:cs typeface="Times New Roman"/>
              </a:rPr>
              <a:t>Univerze</a:t>
            </a:r>
            <a:r>
              <a:rPr lang="en-US" sz="1400" dirty="0">
                <a:latin typeface="Times New Roman"/>
                <a:cs typeface="Times New Roman"/>
              </a:rPr>
              <a:t> v </a:t>
            </a:r>
            <a:r>
              <a:rPr lang="en-US" sz="1400" dirty="0" err="1">
                <a:latin typeface="Times New Roman"/>
                <a:cs typeface="Times New Roman"/>
              </a:rPr>
              <a:t>Ljubljani</a:t>
            </a:r>
            <a:r>
              <a:rPr lang="en-US" sz="1400" dirty="0">
                <a:latin typeface="Times New Roman"/>
                <a:cs typeface="Times New Roman"/>
              </a:rPr>
              <a:t> in z </a:t>
            </a:r>
            <a:r>
              <a:rPr lang="en-US" sz="1400" dirty="0" err="1">
                <a:latin typeface="Times New Roman"/>
                <a:cs typeface="Times New Roman"/>
              </a:rPr>
              <a:t>uredniki</a:t>
            </a:r>
            <a:r>
              <a:rPr lang="en-US" sz="1400" dirty="0">
                <a:latin typeface="Times New Roman"/>
                <a:cs typeface="Times New Roman"/>
              </a:rPr>
              <a:t> </a:t>
            </a:r>
            <a:r>
              <a:rPr lang="en-US" sz="1400" dirty="0" err="1">
                <a:latin typeface="Times New Roman"/>
                <a:cs typeface="Times New Roman"/>
              </a:rPr>
              <a:t>programa</a:t>
            </a:r>
            <a:r>
              <a:rPr lang="en-US" sz="1400" dirty="0">
                <a:latin typeface="Times New Roman"/>
                <a:cs typeface="Times New Roman"/>
              </a:rPr>
              <a:t> ARS </a:t>
            </a:r>
            <a:r>
              <a:rPr lang="en-US" sz="1400" dirty="0" err="1">
                <a:latin typeface="Times New Roman"/>
                <a:cs typeface="Times New Roman"/>
              </a:rPr>
              <a:t>Radia</a:t>
            </a:r>
            <a:r>
              <a:rPr lang="en-US" sz="1400" dirty="0">
                <a:latin typeface="Times New Roman"/>
                <a:cs typeface="Times New Roman"/>
              </a:rPr>
              <a:t> Slovenija. </a:t>
            </a:r>
            <a:endParaRPr lang="sl-SI" sz="1400" dirty="0">
              <a:latin typeface="Times New Roman"/>
              <a:cs typeface="Times New Roman"/>
            </a:endParaRPr>
          </a:p>
        </p:txBody>
      </p:sp>
      <p:pic>
        <p:nvPicPr>
          <p:cNvPr id="5" name="Ograda vsebine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276872"/>
            <a:ext cx="4028249" cy="27818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PoljeZBesedilom 5"/>
          <p:cNvSpPr txBox="1"/>
          <p:nvPr/>
        </p:nvSpPr>
        <p:spPr>
          <a:xfrm>
            <a:off x="6372200" y="4941168"/>
            <a:ext cx="204414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900" b="1" dirty="0" smtClean="0">
                <a:latin typeface="Times New Roman" pitchFamily="18" charset="0"/>
                <a:cs typeface="Times New Roman" pitchFamily="18" charset="0"/>
              </a:rPr>
              <a:t>Urban Stanič, Slovenska filharmonija</a:t>
            </a:r>
            <a:endParaRPr lang="sl-SI" sz="9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5" name="Ograda slike 4" descr="067-OK4A4407_pomanjšana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476672"/>
            <a:ext cx="8098383" cy="54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619672" y="692696"/>
            <a:ext cx="5486400" cy="720080"/>
          </a:xfrm>
        </p:spPr>
        <p:txBody>
          <a:bodyPr>
            <a:noAutofit/>
          </a:bodyPr>
          <a:lstStyle/>
          <a:p>
            <a:pPr algn="ctr"/>
            <a:r>
              <a:rPr lang="sl-SI" sz="4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JAZZ ODER</a:t>
            </a:r>
            <a:endParaRPr lang="sl-SI" sz="44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PoljeZBesedilom 6"/>
          <p:cNvSpPr txBox="1"/>
          <p:nvPr/>
        </p:nvSpPr>
        <p:spPr>
          <a:xfrm>
            <a:off x="6156176" y="5949281"/>
            <a:ext cx="254108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900" b="1" dirty="0" smtClean="0">
                <a:latin typeface="Times New Roman" pitchFamily="18" charset="0"/>
                <a:cs typeface="Times New Roman" pitchFamily="18" charset="0"/>
              </a:rPr>
              <a:t>Denise </a:t>
            </a:r>
            <a:r>
              <a:rPr lang="sl-SI" sz="900" b="1" dirty="0" err="1" smtClean="0">
                <a:latin typeface="Times New Roman" pitchFamily="18" charset="0"/>
                <a:cs typeface="Times New Roman" pitchFamily="18" charset="0"/>
              </a:rPr>
              <a:t>Jannah</a:t>
            </a:r>
            <a:r>
              <a:rPr lang="sl-SI" sz="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l-SI" sz="900" b="1" dirty="0" err="1" smtClean="0">
                <a:latin typeface="Times New Roman" pitchFamily="18" charset="0"/>
                <a:cs typeface="Times New Roman" pitchFamily="18" charset="0"/>
              </a:rPr>
              <a:t>Group</a:t>
            </a:r>
            <a:r>
              <a:rPr lang="sl-SI" sz="900" b="1" dirty="0" smtClean="0">
                <a:latin typeface="Times New Roman" pitchFamily="18" charset="0"/>
                <a:cs typeface="Times New Roman" pitchFamily="18" charset="0"/>
              </a:rPr>
              <a:t>, Mestni muzej Ljubljana </a:t>
            </a:r>
          </a:p>
          <a:p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b="1" dirty="0" smtClean="0">
                <a:latin typeface="Times New Roman" pitchFamily="18" charset="0"/>
                <a:cs typeface="Times New Roman" pitchFamily="18" charset="0"/>
              </a:rPr>
              <a:t>JAZZ ODER</a:t>
            </a:r>
            <a:endParaRPr lang="sl-SI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395536" y="2060848"/>
            <a:ext cx="4038600" cy="288032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sl-SI" sz="1400" dirty="0" smtClean="0">
                <a:latin typeface="Times New Roman"/>
                <a:cs typeface="Times New Roman"/>
              </a:rPr>
              <a:t>Slovenija ima na področju jazz glasbe bogato tradicijo, v zadnjih letih pa še posebej kakovostno populacijo mladih glasbenikov, ki so končali študije na prestižnih akademijah in konservatorijih po svetu. Zato smo leta 2006 pričeli v naše programe vključevati tudi jazzovske koncerte. Cikel Jazz oder poteka na več lokacijah v Starem mestnem jedru Ljubljane in tudi v drugih krajih po Sloveniji.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sl-SI" sz="1400" dirty="0" smtClean="0">
                <a:latin typeface="Times New Roman"/>
                <a:cs typeface="Times New Roman"/>
              </a:rPr>
              <a:t>V okviru Jazz odra se vsako leto zvrsti okrog 15 koncertov kakovostnih domačih in tujih zasedb. 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sl-SI" sz="1400" dirty="0">
              <a:latin typeface="Times New Roman"/>
              <a:cs typeface="Times New Roman"/>
            </a:endParaRPr>
          </a:p>
        </p:txBody>
      </p:sp>
      <p:pic>
        <p:nvPicPr>
          <p:cNvPr id="5" name="Ograda vsebine 4" descr="140718_AjdaStinaTurekTrio_ 006fotoNadaZgank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73170" y="2061242"/>
            <a:ext cx="4024936" cy="2684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PoljeZBesedilom 6"/>
          <p:cNvSpPr txBox="1"/>
          <p:nvPr/>
        </p:nvSpPr>
        <p:spPr>
          <a:xfrm>
            <a:off x="5724128" y="4797152"/>
            <a:ext cx="297709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900" b="1" dirty="0" err="1" smtClean="0">
                <a:latin typeface="Times New Roman" pitchFamily="18" charset="0"/>
                <a:cs typeface="Times New Roman" pitchFamily="18" charset="0"/>
              </a:rPr>
              <a:t>Yasuto</a:t>
            </a:r>
            <a:r>
              <a:rPr lang="sl-SI" sz="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l-SI" sz="900" b="1" dirty="0" err="1" smtClean="0">
                <a:latin typeface="Times New Roman" pitchFamily="18" charset="0"/>
                <a:cs typeface="Times New Roman" pitchFamily="18" charset="0"/>
              </a:rPr>
              <a:t>Ohara</a:t>
            </a:r>
            <a:r>
              <a:rPr lang="sl-SI" sz="900" b="1" dirty="0" smtClean="0">
                <a:latin typeface="Times New Roman" pitchFamily="18" charset="0"/>
                <a:cs typeface="Times New Roman" pitchFamily="18" charset="0"/>
              </a:rPr>
              <a:t> Super Jazz Trio, Mestni muzej Ljubljana </a:t>
            </a:r>
            <a:endParaRPr lang="sl-SI" sz="9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grada slike 4" descr="0 IMG_3209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5534" r="5534"/>
          <a:stretch>
            <a:fillRect/>
          </a:stretch>
        </p:blipFill>
        <p:spPr>
          <a:xfrm>
            <a:off x="1043608" y="476672"/>
            <a:ext cx="7200000" cy="54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043608" y="620688"/>
            <a:ext cx="7200800" cy="926778"/>
          </a:xfrm>
        </p:spPr>
        <p:txBody>
          <a:bodyPr>
            <a:noAutofit/>
          </a:bodyPr>
          <a:lstStyle/>
          <a:p>
            <a:pPr algn="ctr"/>
            <a:r>
              <a:rPr lang="sl-SI" sz="40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GALERIJA JANEZA BOLJKE</a:t>
            </a:r>
            <a:endParaRPr lang="sl-SI" sz="4000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b="1" dirty="0" smtClean="0">
                <a:latin typeface="Times New Roman" pitchFamily="18" charset="0"/>
                <a:cs typeface="Times New Roman" pitchFamily="18" charset="0"/>
              </a:rPr>
              <a:t>GALERIJA JANEZA BOLJKE</a:t>
            </a:r>
            <a:endParaRPr lang="sl-SI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251520" y="1600200"/>
            <a:ext cx="4244280" cy="4525963"/>
          </a:xfrm>
        </p:spPr>
        <p:txBody>
          <a:bodyPr>
            <a:normAutofit fontScale="55000" lnSpcReduction="20000"/>
          </a:bodyPr>
          <a:lstStyle/>
          <a:p>
            <a:pPr algn="just">
              <a:buNone/>
            </a:pPr>
            <a:r>
              <a:rPr lang="sl-SI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sl-SI" sz="2900" dirty="0" smtClean="0">
                <a:latin typeface="Times New Roman" pitchFamily="18" charset="0"/>
                <a:cs typeface="Times New Roman" pitchFamily="18" charset="0"/>
              </a:rPr>
              <a:t>Galerijski prostor na Gornjem trgu je najprej deloval pod imenom Galerija </a:t>
            </a:r>
            <a:r>
              <a:rPr lang="sl-SI" sz="2900" dirty="0" err="1" smtClean="0">
                <a:latin typeface="Times New Roman" pitchFamily="18" charset="0"/>
                <a:cs typeface="Times New Roman" pitchFamily="18" charset="0"/>
              </a:rPr>
              <a:t>Žula</a:t>
            </a:r>
            <a:r>
              <a:rPr lang="sl-SI" sz="2900" dirty="0" smtClean="0">
                <a:latin typeface="Times New Roman" pitchFamily="18" charset="0"/>
                <a:cs typeface="Times New Roman" pitchFamily="18" charset="0"/>
              </a:rPr>
              <a:t>, v zadnjem desetletju pa je v okviru Imago Sloveniae gostil nemajhno število priznanih domačih in tujih umetnikov. Preimenovanje galerije v spomin na kiparja, grafika in slikarja Janeza Boljke, ki je svojo študijsko mladost preživel prav v tem starotrškem okolju, je verjetno želja vseh njegovih aktivnih umetniških kolegov.</a:t>
            </a:r>
          </a:p>
          <a:p>
            <a:pPr algn="just">
              <a:buNone/>
            </a:pPr>
            <a:r>
              <a:rPr lang="sl-SI" sz="2900" dirty="0" smtClean="0">
                <a:latin typeface="Times New Roman" pitchFamily="18" charset="0"/>
                <a:cs typeface="Times New Roman" pitchFamily="18" charset="0"/>
              </a:rPr>
              <a:t>	Projekt Galerije Janeza Boljke Imago Sloveniae smo zastavili zelo ambiciozno, galerijski program bo v sodelovanju z ljubljanskim društvom VISART vodil kustos muzejski svetnik Aleksander </a:t>
            </a:r>
            <a:r>
              <a:rPr lang="sl-SI" sz="2900" dirty="0" err="1" smtClean="0">
                <a:latin typeface="Times New Roman" pitchFamily="18" charset="0"/>
                <a:cs typeface="Times New Roman" pitchFamily="18" charset="0"/>
              </a:rPr>
              <a:t>Bassin</a:t>
            </a:r>
            <a:r>
              <a:rPr lang="sl-SI" sz="2900" dirty="0" smtClean="0">
                <a:latin typeface="Times New Roman" pitchFamily="18" charset="0"/>
                <a:cs typeface="Times New Roman" pitchFamily="18" charset="0"/>
              </a:rPr>
              <a:t>. K sodelovanju želimo pritegniti tudi uveljavljene umetnike, ki s svojimi ateljeji oblikujejo živahno umetniško življenje Gornjega trga. </a:t>
            </a:r>
          </a:p>
          <a:p>
            <a:pPr algn="just">
              <a:buNone/>
            </a:pPr>
            <a:r>
              <a:rPr lang="sl-SI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>
              <a:buNone/>
            </a:pPr>
            <a:endParaRPr lang="sl-SI" b="1" dirty="0"/>
          </a:p>
        </p:txBody>
      </p:sp>
      <p:pic>
        <p:nvPicPr>
          <p:cNvPr id="5" name="Ograda vsebine 4" descr="0 IMG_320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4008" y="2060848"/>
            <a:ext cx="4038600" cy="26937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PoljeZBesedilom 5"/>
          <p:cNvSpPr txBox="1"/>
          <p:nvPr/>
        </p:nvSpPr>
        <p:spPr>
          <a:xfrm>
            <a:off x="6660232" y="4725144"/>
            <a:ext cx="206338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900" b="1" dirty="0" smtClean="0">
                <a:latin typeface="Times New Roman" pitchFamily="18" charset="0"/>
                <a:cs typeface="Times New Roman" pitchFamily="18" charset="0"/>
              </a:rPr>
              <a:t>Janez Boljka, Mala plastika iz ateljeja</a:t>
            </a:r>
            <a:endParaRPr lang="sl-SI" sz="9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b="1" dirty="0" smtClean="0">
                <a:latin typeface="Times New Roman" pitchFamily="18" charset="0"/>
                <a:cs typeface="Times New Roman" pitchFamily="18" charset="0"/>
              </a:rPr>
              <a:t>KONTAKTNI PODATKI</a:t>
            </a:r>
            <a:endParaRPr lang="sl-SI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19492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l-SI" sz="1800" dirty="0" smtClean="0">
                <a:latin typeface="Times New Roman" pitchFamily="18" charset="0"/>
                <a:cs typeface="Times New Roman" pitchFamily="18" charset="0"/>
              </a:rPr>
              <a:t>Ustanova Imago Sloveniae – Podoba Slovenije</a:t>
            </a:r>
          </a:p>
          <a:p>
            <a:pPr>
              <a:buNone/>
            </a:pPr>
            <a:r>
              <a:rPr lang="sl-SI" sz="1800" dirty="0" smtClean="0">
                <a:latin typeface="Times New Roman" pitchFamily="18" charset="0"/>
                <a:cs typeface="Times New Roman" pitchFamily="18" charset="0"/>
              </a:rPr>
              <a:t>Gornji trg 16</a:t>
            </a:r>
          </a:p>
          <a:p>
            <a:pPr>
              <a:buNone/>
            </a:pPr>
            <a:r>
              <a:rPr lang="sl-SI" sz="1800" dirty="0" smtClean="0">
                <a:latin typeface="Times New Roman" pitchFamily="18" charset="0"/>
                <a:cs typeface="Times New Roman" pitchFamily="18" charset="0"/>
              </a:rPr>
              <a:t>1000 Ljubljana</a:t>
            </a:r>
          </a:p>
          <a:p>
            <a:pPr>
              <a:buNone/>
            </a:pPr>
            <a:endParaRPr lang="sl-SI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sl-SI" sz="1800" dirty="0" smtClean="0">
                <a:latin typeface="Times New Roman" pitchFamily="18" charset="0"/>
                <a:cs typeface="Times New Roman" pitchFamily="18" charset="0"/>
              </a:rPr>
              <a:t>Tel.: +386 01 241 66 00</a:t>
            </a:r>
          </a:p>
          <a:p>
            <a:pPr>
              <a:buNone/>
            </a:pPr>
            <a:r>
              <a:rPr lang="sl-SI" sz="1800" dirty="0" smtClean="0">
                <a:latin typeface="Times New Roman" pitchFamily="18" charset="0"/>
                <a:cs typeface="Times New Roman" pitchFamily="18" charset="0"/>
              </a:rPr>
              <a:t>E-mail: </a:t>
            </a:r>
            <a:r>
              <a:rPr lang="sl-SI" sz="1800" dirty="0" smtClean="0">
                <a:latin typeface="Times New Roman" pitchFamily="18" charset="0"/>
                <a:cs typeface="Times New Roman" pitchFamily="18" charset="0"/>
                <a:hlinkClick r:id="rId2"/>
              </a:rPr>
              <a:t>imago@siol.net</a:t>
            </a:r>
            <a:endParaRPr lang="sl-SI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sl-SI" sz="1800" dirty="0" smtClean="0">
                <a:latin typeface="Times New Roman" pitchFamily="18" charset="0"/>
                <a:cs typeface="Times New Roman" pitchFamily="18" charset="0"/>
                <a:hlinkClick r:id="rId3"/>
              </a:rPr>
              <a:t>www.imagosloveniae.net</a:t>
            </a:r>
            <a:endParaRPr lang="sl-SI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sl-SI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sl-SI" sz="1800" dirty="0" smtClean="0">
                <a:latin typeface="Times New Roman" pitchFamily="18" charset="0"/>
                <a:cs typeface="Times New Roman" pitchFamily="18" charset="0"/>
              </a:rPr>
              <a:t>Spremljajte nas na:  </a:t>
            </a:r>
          </a:p>
          <a:p>
            <a:pPr>
              <a:buNone/>
            </a:pPr>
            <a:endParaRPr lang="sl-SI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sl-SI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Ograda vsebine 4" descr="Imago Sloveniae.pn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788024" y="1988840"/>
            <a:ext cx="4158056" cy="2160240"/>
          </a:xfrm>
        </p:spPr>
      </p:pic>
      <p:pic>
        <p:nvPicPr>
          <p:cNvPr id="8" name="Slika 7" descr="FB Logo.gif">
            <a:hlinkClick r:id="rId5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7544" y="4653136"/>
            <a:ext cx="848240" cy="848240"/>
          </a:xfrm>
          <a:prstGeom prst="rect">
            <a:avLst/>
          </a:prstGeom>
        </p:spPr>
      </p:pic>
      <p:pic>
        <p:nvPicPr>
          <p:cNvPr id="9" name="Slika 8" descr="twitter_logo.png">
            <a:hlinkClick r:id="rId7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475656" y="4653136"/>
            <a:ext cx="782216" cy="7822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mago 1">
  <a:themeElements>
    <a:clrScheme name="Po meri 1">
      <a:dk1>
        <a:srgbClr val="000000"/>
      </a:dk1>
      <a:lt1>
        <a:srgbClr val="000000"/>
      </a:lt1>
      <a:dk2>
        <a:srgbClr val="9AEAE8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ltan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Načrt po meri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Imago 1">
  <a:themeElements>
    <a:clrScheme name="Po meri 1">
      <a:dk1>
        <a:srgbClr val="000000"/>
      </a:dk1>
      <a:lt1>
        <a:srgbClr val="000000"/>
      </a:lt1>
      <a:dk2>
        <a:srgbClr val="9AEAE8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ltan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Načrt po meri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Imago 1</Template>
  <TotalTime>1643</TotalTime>
  <Words>1036</Words>
  <Application>Microsoft Office PowerPoint</Application>
  <PresentationFormat>Diaprojekcija na zaslonu (4:3)</PresentationFormat>
  <Paragraphs>118</Paragraphs>
  <Slides>22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4</vt:i4>
      </vt:variant>
      <vt:variant>
        <vt:lpstr>Naslovi diapozitivov</vt:lpstr>
      </vt:variant>
      <vt:variant>
        <vt:i4>22</vt:i4>
      </vt:variant>
    </vt:vector>
  </HeadingPairs>
  <TitlesOfParts>
    <vt:vector size="29" baseType="lpstr">
      <vt:lpstr>Arial</vt:lpstr>
      <vt:lpstr>Calibri</vt:lpstr>
      <vt:lpstr>Times New Roman</vt:lpstr>
      <vt:lpstr>Imago 1</vt:lpstr>
      <vt:lpstr>Načrt po meri</vt:lpstr>
      <vt:lpstr>1_Imago 1</vt:lpstr>
      <vt:lpstr>1_Načrt po meri</vt:lpstr>
      <vt:lpstr>PowerPointova predstavitev</vt:lpstr>
      <vt:lpstr>O IMAGU SLOVENIAE</vt:lpstr>
      <vt:lpstr>ZAKAJ POSTATI POKROVITELJ IMAGO SLOVENIAE</vt:lpstr>
      <vt:lpstr>STATISTIKA PROJEKTA 2015</vt:lpstr>
      <vt:lpstr>ODMEVNOST PROJEKTA 2015</vt:lpstr>
      <vt:lpstr>PROGRAMSKI SKLOPI V OKVIRU PROJEKTA IMAGO SLOVENIAE</vt:lpstr>
      <vt:lpstr>PROMOCIJSKE MOŽNOSTI V OKVIRU PROJEKTOV IMAGO SLOVENIAE</vt:lpstr>
      <vt:lpstr>POLETJE V STARI LJUBLJANI</vt:lpstr>
      <vt:lpstr>POLETJE V STARI LJUBLJANI</vt:lpstr>
      <vt:lpstr>NOČI V STARI LJUBLJANI</vt:lpstr>
      <vt:lpstr>NOČI V STARI LJUBLJANI</vt:lpstr>
      <vt:lpstr>MEDNARODNI FESTIVAL IMAGO SLOVENIAE</vt:lpstr>
      <vt:lpstr>MEDNARODNI FESTIVAL  IMAGO SLOVENIAE</vt:lpstr>
      <vt:lpstr>CIKLUS BOŽIČNIH KONCERTOV</vt:lpstr>
      <vt:lpstr>CIKLUS BOŽIČNIH KONCERTOV</vt:lpstr>
      <vt:lpstr>MEDNARODNI CIKLUS MLADI TALENTI</vt:lpstr>
      <vt:lpstr>MEDNARODNI CIKLUS MLADI TALENTI</vt:lpstr>
      <vt:lpstr>PowerPointova predstavitev</vt:lpstr>
      <vt:lpstr>JAZZ ODER</vt:lpstr>
      <vt:lpstr>GALERIJA JANEZA BOLJKE</vt:lpstr>
      <vt:lpstr>GALERIJA JANEZA BOLJKE</vt:lpstr>
      <vt:lpstr>KONTAKTNI PODATKI</vt:lpstr>
    </vt:vector>
  </TitlesOfParts>
  <Company>Podjetje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Diapozitiv 1</dc:title>
  <dc:creator>Imago Sloveniae</dc:creator>
  <cp:lastModifiedBy>imago</cp:lastModifiedBy>
  <cp:revision>125</cp:revision>
  <dcterms:created xsi:type="dcterms:W3CDTF">2015-01-16T11:58:54Z</dcterms:created>
  <dcterms:modified xsi:type="dcterms:W3CDTF">2016-01-15T14:05:09Z</dcterms:modified>
</cp:coreProperties>
</file>